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59" r:id="rId6"/>
    <p:sldId id="262" r:id="rId7"/>
    <p:sldId id="263" r:id="rId8"/>
    <p:sldId id="258" r:id="rId9"/>
    <p:sldId id="264" r:id="rId10"/>
    <p:sldId id="266" r:id="rId11"/>
    <p:sldId id="265" r:id="rId12"/>
  </p:sldIdLst>
  <p:sldSz cx="9144000" cy="6858000" type="screen4x3"/>
  <p:notesSz cx="7023100" cy="9309100"/>
  <p:custDataLst>
    <p:tags r:id="rId15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ine Crocker" initials="kc" lastIdx="2" clrIdx="0">
    <p:extLst>
      <p:ext uri="{19B8F6BF-5375-455C-9EA6-DF929625EA0E}">
        <p15:presenceInfo xmlns:p15="http://schemas.microsoft.com/office/powerpoint/2012/main" userId="Kristine Crock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65"/>
    <a:srgbClr val="71B2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76815" autoAdjust="0"/>
  </p:normalViewPr>
  <p:slideViewPr>
    <p:cSldViewPr>
      <p:cViewPr varScale="1">
        <p:scale>
          <a:sx n="76" d="100"/>
          <a:sy n="76" d="100"/>
        </p:scale>
        <p:origin x="164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270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14" Type="http://schemas.openxmlformats.org/officeDocument/2006/relationships/handoutMaster" Target="handoutMasters/handoutMaster1.xml"/><Relationship Id="rId9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7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215D8B1-7085-4736-8210-4D3541397A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0D0207-B3A7-4DA2-B87C-A1A2701BF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86EA4-5D60-413F-A768-39E751B0A8E1}" type="datetimeFigureOut">
              <a:rPr lang="en-CA" smtClean="0"/>
              <a:t>2024-06-19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3B1CB4-A706-40D5-9FAB-7D7C3A39673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AD0BBF-FA3D-4EE8-82C6-4DCA6314B2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2C203-586E-427E-92F3-FB08F03C3575}" type="slidenum">
              <a:rPr lang="en-CA" smtClean="0"/>
              <a:t>‹#›</a:t>
            </a:fld>
            <a:endParaRPr lang="en-CA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37207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49" cy="466379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928" y="0"/>
            <a:ext cx="3043649" cy="466379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r">
              <a:defRPr sz="1200"/>
            </a:lvl1pPr>
          </a:lstStyle>
          <a:p>
            <a:fld id="{D68DA5F6-E277-4E9A-B8D8-79C6A1F8BF01}" type="datetimeFigureOut">
              <a:rPr lang="en-CA" smtClean="0"/>
              <a:t>2024-06-19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76" tIns="44138" rIns="88276" bIns="44138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16" y="4480621"/>
            <a:ext cx="5617870" cy="3664842"/>
          </a:xfrm>
          <a:prstGeom prst="rect">
            <a:avLst/>
          </a:prstGeom>
        </p:spPr>
        <p:txBody>
          <a:bodyPr vert="horz" lIns="88276" tIns="44138" rIns="88276" bIns="4413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22"/>
            <a:ext cx="3043649" cy="466378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928" y="8842722"/>
            <a:ext cx="3043649" cy="466378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r">
              <a:defRPr sz="1200"/>
            </a:lvl1pPr>
          </a:lstStyle>
          <a:p>
            <a:fld id="{7C8FA73B-F11D-48B5-9075-F92E4135533B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9031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 self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8FA73B-F11D-48B5-9075-F92E4135533B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61089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does RL mean? No – not regional leadership!  </a:t>
            </a:r>
          </a:p>
          <a:p>
            <a:r>
              <a:rPr lang="en-US" dirty="0"/>
              <a:t>RL stands for Radical Logics (confirm with Alison)…and all this time I thought it meant Realtime Learning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8FA73B-F11D-48B5-9075-F92E4135533B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85772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RL is an electronic reporting system of both safety events and public feedback.</a:t>
            </a:r>
          </a:p>
          <a:p>
            <a:r>
              <a:rPr lang="en-US" dirty="0"/>
              <a:t>This is the icon staff will click on to access the RL system.</a:t>
            </a:r>
          </a:p>
          <a:p>
            <a:r>
              <a:rPr lang="en-US" dirty="0"/>
              <a:t>Staff will have access to the patient safety event reporting system.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8FA73B-F11D-48B5-9075-F92E4135533B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63696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Provincial electronic reporting will provide real time data</a:t>
            </a:r>
          </a:p>
          <a:p>
            <a:r>
              <a:rPr lang="en-US" dirty="0"/>
              <a:t>It will allow standardized reporting and the ability to see what is happening at a regional and provincial level</a:t>
            </a:r>
          </a:p>
          <a:p>
            <a:r>
              <a:rPr lang="en-US" dirty="0"/>
              <a:t>This will help in identify trends for analysis for the patient safety and patient feedback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8FA73B-F11D-48B5-9075-F92E4135533B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14467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health care staff will have access to the reporting system through.</a:t>
            </a:r>
          </a:p>
          <a:p>
            <a:r>
              <a:rPr lang="en-US" dirty="0"/>
              <a:t>Managers will be able to run reports on real time issues that are trending on their units.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8FA73B-F11D-48B5-9075-F92E4135533B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81473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the moment, the provincial team anticipates we will begin out roll out in September/October.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8FA73B-F11D-48B5-9075-F92E4135533B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99408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8FA73B-F11D-48B5-9075-F92E4135533B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2837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1D51667-934D-4F1A-BF93-5870127CCB5C}"/>
              </a:ext>
            </a:extLst>
          </p:cNvPr>
          <p:cNvGrpSpPr/>
          <p:nvPr userDrawn="1"/>
        </p:nvGrpSpPr>
        <p:grpSpPr>
          <a:xfrm>
            <a:off x="0" y="5000036"/>
            <a:ext cx="10238679" cy="1918002"/>
            <a:chOff x="0" y="5000036"/>
            <a:chExt cx="10238679" cy="191800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EC01468-0365-4712-AE1E-ED2DCDEE544D}"/>
                </a:ext>
              </a:extLst>
            </p:cNvPr>
            <p:cNvSpPr/>
            <p:nvPr/>
          </p:nvSpPr>
          <p:spPr>
            <a:xfrm>
              <a:off x="0" y="5229200"/>
              <a:ext cx="9144000" cy="1688838"/>
            </a:xfrm>
            <a:prstGeom prst="rect">
              <a:avLst/>
            </a:prstGeom>
            <a:gradFill flip="none" rotWithShape="1">
              <a:gsLst>
                <a:gs pos="0">
                  <a:srgbClr val="71B2C9">
                    <a:tint val="66000"/>
                    <a:satMod val="160000"/>
                  </a:srgbClr>
                </a:gs>
                <a:gs pos="23000">
                  <a:srgbClr val="71B2C9">
                    <a:tint val="44500"/>
                    <a:satMod val="160000"/>
                  </a:srgbClr>
                </a:gs>
                <a:gs pos="99115">
                  <a:schemeClr val="bg1"/>
                </a:gs>
                <a:gs pos="55000">
                  <a:srgbClr val="71B2C9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929A3CB-21E1-4027-984F-5FE0077C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265" y="6074204"/>
              <a:ext cx="5989608" cy="69633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7185252-9955-4CB7-AD19-73BF517CAF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447040" y="6538014"/>
              <a:ext cx="3680194" cy="31486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96B09E0-CB8C-46FC-AD4D-4F9FBBA4B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882" y="5000036"/>
              <a:ext cx="2555776" cy="17881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AE1D59C-35E0-404F-9E5A-055FE41ED9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4519" y="5882334"/>
              <a:ext cx="4624160" cy="696335"/>
            </a:xfrm>
            <a:prstGeom prst="rect">
              <a:avLst/>
            </a:prstGeom>
          </p:spPr>
        </p:pic>
      </p:grpSp>
      <p:sp>
        <p:nvSpPr>
          <p:cNvPr id="9" name="Text Box 5">
            <a:extLst>
              <a:ext uri="{FF2B5EF4-FFF2-40B4-BE49-F238E27FC236}">
                <a16:creationId xmlns:a16="http://schemas.microsoft.com/office/drawing/2014/main" id="{BFD9ECFE-8EAB-4349-8EE3-E04C01251654}"/>
              </a:ext>
            </a:extLst>
          </p:cNvPr>
          <p:cNvSpPr txBox="1">
            <a:spLocks noChangeAspect="1" noChangeArrowheads="1"/>
          </p:cNvSpPr>
          <p:nvPr userDrawn="1"/>
        </p:nvSpPr>
        <p:spPr bwMode="auto">
          <a:xfrm>
            <a:off x="4370220" y="6386543"/>
            <a:ext cx="4599305" cy="106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Healthier </a:t>
            </a:r>
            <a:r>
              <a:rPr lang="en-US" sz="1000" b="1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en-US" sz="1000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Healthier </a:t>
            </a:r>
            <a:r>
              <a:rPr lang="en-US" sz="1000" b="1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communities</a:t>
            </a:r>
            <a:r>
              <a:rPr lang="en-US" sz="1000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000" b="1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Thriving</a:t>
            </a:r>
            <a:r>
              <a:rPr lang="en-US" sz="1000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together.</a:t>
            </a:r>
            <a:endParaRPr lang="en-CA" sz="1200" dirty="0">
              <a:solidFill>
                <a:srgbClr val="004C6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A" sz="1000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mieux-être des </a:t>
            </a:r>
            <a:r>
              <a:rPr lang="fr-CA" sz="1000" b="1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gens</a:t>
            </a:r>
            <a:r>
              <a:rPr lang="fr-CA" sz="1000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Le mieux-être des </a:t>
            </a:r>
            <a:r>
              <a:rPr lang="fr-CA" sz="1000" b="1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communautés</a:t>
            </a:r>
            <a:r>
              <a:rPr lang="fr-CA" sz="1000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CA" sz="1000" b="1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Prospérons</a:t>
            </a:r>
            <a:r>
              <a:rPr lang="fr-CA" sz="1000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ensemble.</a:t>
            </a:r>
            <a:endParaRPr lang="en-CA" sz="1200" dirty="0">
              <a:solidFill>
                <a:srgbClr val="004C6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100" i="1" spc="-20" dirty="0">
                <a:solidFill>
                  <a:srgbClr val="004C6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CA" sz="1200" dirty="0">
              <a:solidFill>
                <a:srgbClr val="004C6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473074"/>
            <a:ext cx="676652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7625" y="239712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37126A-A26A-4B5D-AA60-6375365BAD21}"/>
              </a:ext>
            </a:extLst>
          </p:cNvPr>
          <p:cNvSpPr/>
          <p:nvPr userDrawn="1"/>
        </p:nvSpPr>
        <p:spPr>
          <a:xfrm rot="5400000">
            <a:off x="-2547156" y="2547156"/>
            <a:ext cx="6858000" cy="1763688"/>
          </a:xfrm>
          <a:prstGeom prst="rect">
            <a:avLst/>
          </a:prstGeom>
          <a:gradFill flip="none" rotWithShape="1">
            <a:gsLst>
              <a:gs pos="0">
                <a:srgbClr val="71B2C9">
                  <a:tint val="66000"/>
                  <a:satMod val="160000"/>
                </a:srgbClr>
              </a:gs>
              <a:gs pos="23000">
                <a:srgbClr val="71B2C9">
                  <a:tint val="44500"/>
                  <a:satMod val="160000"/>
                </a:srgbClr>
              </a:gs>
              <a:gs pos="99115">
                <a:schemeClr val="bg1"/>
              </a:gs>
              <a:gs pos="55000">
                <a:srgbClr val="71B2C9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841A37C-56B9-4BF4-B90C-EB82D323B1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6" y="5966118"/>
            <a:ext cx="4492206" cy="7271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5F4EF6-ADB0-4700-92EA-CB65024A1B8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3142"/>
            <a:ext cx="1980974" cy="138595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DED65DE-134C-4FC6-B463-7DDAA00F754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44" y="6281500"/>
            <a:ext cx="1645923" cy="39470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3239E-DD7D-4EE9-A0DE-C676BC259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53AD9F-3EBD-4ECA-8641-D13918F633B2}"/>
              </a:ext>
            </a:extLst>
          </p:cNvPr>
          <p:cNvSpPr/>
          <p:nvPr userDrawn="1"/>
        </p:nvSpPr>
        <p:spPr>
          <a:xfrm rot="5400000" flipH="1" flipV="1">
            <a:off x="4810844" y="2569468"/>
            <a:ext cx="6902624" cy="1763688"/>
          </a:xfrm>
          <a:prstGeom prst="rect">
            <a:avLst/>
          </a:prstGeom>
          <a:gradFill flip="none" rotWithShape="1">
            <a:gsLst>
              <a:gs pos="0">
                <a:srgbClr val="71B2C9">
                  <a:tint val="66000"/>
                  <a:satMod val="160000"/>
                </a:srgbClr>
              </a:gs>
              <a:gs pos="23000">
                <a:srgbClr val="71B2C9">
                  <a:tint val="44500"/>
                  <a:satMod val="160000"/>
                </a:srgbClr>
              </a:gs>
              <a:gs pos="99115">
                <a:schemeClr val="bg1"/>
              </a:gs>
              <a:gs pos="55000">
                <a:srgbClr val="71B2C9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BA7529-7883-46B2-8A3E-05B7B3A88DC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0192" y="6307009"/>
            <a:ext cx="2601848" cy="3535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983B412-0496-4CD1-A208-2211A9E4A3B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577" y="5250267"/>
            <a:ext cx="1980974" cy="13859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87B932-399E-4F62-A415-53449F56172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96127" y="6386010"/>
            <a:ext cx="1521085" cy="3063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7154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1D51667-934D-4F1A-BF93-5870127CCB5C}"/>
              </a:ext>
            </a:extLst>
          </p:cNvPr>
          <p:cNvGrpSpPr/>
          <p:nvPr userDrawn="1"/>
        </p:nvGrpSpPr>
        <p:grpSpPr>
          <a:xfrm>
            <a:off x="0" y="5000036"/>
            <a:ext cx="10238679" cy="1918002"/>
            <a:chOff x="0" y="5000036"/>
            <a:chExt cx="10238679" cy="191800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EC01468-0365-4712-AE1E-ED2DCDEE544D}"/>
                </a:ext>
              </a:extLst>
            </p:cNvPr>
            <p:cNvSpPr/>
            <p:nvPr/>
          </p:nvSpPr>
          <p:spPr>
            <a:xfrm>
              <a:off x="0" y="5229200"/>
              <a:ext cx="9144000" cy="1688838"/>
            </a:xfrm>
            <a:prstGeom prst="rect">
              <a:avLst/>
            </a:prstGeom>
            <a:gradFill flip="none" rotWithShape="1">
              <a:gsLst>
                <a:gs pos="0">
                  <a:srgbClr val="71B2C9">
                    <a:tint val="66000"/>
                    <a:satMod val="160000"/>
                  </a:srgbClr>
                </a:gs>
                <a:gs pos="23000">
                  <a:srgbClr val="71B2C9">
                    <a:tint val="44500"/>
                    <a:satMod val="160000"/>
                  </a:srgbClr>
                </a:gs>
                <a:gs pos="99115">
                  <a:schemeClr val="bg1"/>
                </a:gs>
                <a:gs pos="55000">
                  <a:srgbClr val="71B2C9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929A3CB-21E1-4027-984F-5FE0077C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265" y="6074204"/>
              <a:ext cx="5989608" cy="69633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7185252-9955-4CB7-AD19-73BF517CAF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447040" y="6538014"/>
              <a:ext cx="3680194" cy="31486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96B09E0-CB8C-46FC-AD4D-4F9FBBA4B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882" y="5000036"/>
              <a:ext cx="2555776" cy="17881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AE1D59C-35E0-404F-9E5A-055FE41ED9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4519" y="5882334"/>
              <a:ext cx="4624160" cy="696335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83685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CA" dirty="0"/>
          </a:p>
        </p:txBody>
      </p:sp>
    </p:spTree>
    <p:custDataLst>
      <p:tags r:id="rId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6" r:id="rId3"/>
    <p:sldLayoutId id="2147483657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5" Type="http://schemas.openxmlformats.org/officeDocument/2006/relationships/hyperlink" Target="https://digitaldoorway.blogspot.com/2016/12/hey-nurse-got-resistance.html" TargetMode="Externa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sheilacanaanr.commons.gc.cuny.edu/2020/05/20/ccny-class-observation-essay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27D52E0F-774A-4C9F-8CFC-648AF88356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Quality Planning and Performance</a:t>
            </a:r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CD9DBEE6-5A40-4CF1-8C9A-D850D1927F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4000" dirty="0"/>
              <a:t>Introduction to RL: </a:t>
            </a:r>
          </a:p>
          <a:p>
            <a:r>
              <a:rPr lang="en-CA" sz="4000" dirty="0"/>
              <a:t>Electronic Reporting of Events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F8C62A-D7B3-44DD-87D4-23C89FC0D0A5}"/>
              </a:ext>
            </a:extLst>
          </p:cNvPr>
          <p:cNvSpPr txBox="1"/>
          <p:nvPr/>
        </p:nvSpPr>
        <p:spPr>
          <a:xfrm>
            <a:off x="5652120" y="5949280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Regional Leadership Team      June 4, 2024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3458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82BDDDC-BE7C-4577-A112-080D14BD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/>
              <a:t>What does RL mean?</a:t>
            </a:r>
          </a:p>
        </p:txBody>
      </p:sp>
      <p:pic>
        <p:nvPicPr>
          <p:cNvPr id="1026" name="Picture 2" descr="YOU KEEP USING THAT WORD I DO NOT THINK IT MEANS WHAT YOU THINKIT MEANS.">
            <a:extLst>
              <a:ext uri="{FF2B5EF4-FFF2-40B4-BE49-F238E27FC236}">
                <a16:creationId xmlns:a16="http://schemas.microsoft.com/office/drawing/2014/main" id="{3BA52A93-93B7-47A4-9101-0B91D0B24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785938"/>
            <a:ext cx="38100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3876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1A7C8-F11A-4AD7-A4F4-B70819CE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is RL?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4CAC19-77E2-4D99-BA36-606D65E2BF06}"/>
              </a:ext>
            </a:extLst>
          </p:cNvPr>
          <p:cNvSpPr txBox="1"/>
          <p:nvPr/>
        </p:nvSpPr>
        <p:spPr>
          <a:xfrm>
            <a:off x="1115616" y="1417638"/>
            <a:ext cx="698477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RL is the Provincial web-based reporting system that captures both safety events and public feedback. </a:t>
            </a:r>
          </a:p>
          <a:p>
            <a:endParaRPr lang="en-US" dirty="0"/>
          </a:p>
          <a:p>
            <a:r>
              <a:rPr lang="en-US" sz="2000" dirty="0"/>
              <a:t>To do this, there are two separate programs:</a:t>
            </a:r>
          </a:p>
          <a:p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Risk – captures patient safety events</a:t>
            </a:r>
          </a:p>
          <a:p>
            <a:pPr marL="342900" indent="-342900">
              <a:buAutoNum type="arabicPeriod"/>
            </a:pPr>
            <a:r>
              <a:rPr lang="en-US" sz="2000" dirty="0"/>
              <a:t>Feedback – captures compliments and concerns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76F7CD-9572-40E8-8FBD-471AAD3EE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0626" y="3861048"/>
            <a:ext cx="17907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234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E4C91B-FA80-4DCE-964D-03D6F3EDE53E}"/>
              </a:ext>
            </a:extLst>
          </p:cNvPr>
          <p:cNvSpPr txBox="1"/>
          <p:nvPr/>
        </p:nvSpPr>
        <p:spPr>
          <a:xfrm>
            <a:off x="1403648" y="476672"/>
            <a:ext cx="640871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The benefits of change</a:t>
            </a:r>
          </a:p>
          <a:p>
            <a:pPr algn="ctr"/>
            <a:endParaRPr lang="en-US" dirty="0"/>
          </a:p>
          <a:p>
            <a:r>
              <a:rPr lang="en-US" sz="2000" dirty="0"/>
              <a:t>An online system will: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standardize reporting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generate local and provincial reports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identify and analyze trends related to patient safety and patient feedback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5FCB19-CA16-4CF7-8027-45F43D2875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923928" y="2852936"/>
            <a:ext cx="3644850" cy="29523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91352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79CDCE-E7D8-4C4E-B423-F3B7A0A7B1A8}"/>
              </a:ext>
            </a:extLst>
          </p:cNvPr>
          <p:cNvSpPr txBox="1"/>
          <p:nvPr/>
        </p:nvSpPr>
        <p:spPr>
          <a:xfrm>
            <a:off x="971600" y="504462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Who will use RL?</a:t>
            </a:r>
          </a:p>
          <a:p>
            <a:pPr algn="ctr"/>
            <a:endParaRPr lang="en-US" sz="4000" dirty="0"/>
          </a:p>
          <a:p>
            <a:pPr algn="ctr"/>
            <a:r>
              <a:rPr lang="en-US" sz="2000" dirty="0"/>
              <a:t>Healthcare staff will learn the new safety event reporting system.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Managers will be able to run program reports on trending issues.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0CAC20-7F60-4BB1-BDA7-D44BF1EC99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929850" y="3429000"/>
            <a:ext cx="3644340" cy="1760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23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04CE04-5ED3-4ECA-833B-F457AEC4318A}"/>
              </a:ext>
            </a:extLst>
          </p:cNvPr>
          <p:cNvSpPr txBox="1"/>
          <p:nvPr/>
        </p:nvSpPr>
        <p:spPr>
          <a:xfrm>
            <a:off x="1259632" y="908720"/>
            <a:ext cx="741682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When will RL Roll Out?</a:t>
            </a:r>
          </a:p>
          <a:p>
            <a:pPr algn="ctr"/>
            <a:endParaRPr lang="en-US" sz="4400" dirty="0"/>
          </a:p>
          <a:p>
            <a:endParaRPr lang="en-US" dirty="0"/>
          </a:p>
        </p:txBody>
      </p:sp>
      <p:pic>
        <p:nvPicPr>
          <p:cNvPr id="3076" name="Picture 4" descr="76,000+ Fall Is Coming Pictures">
            <a:extLst>
              <a:ext uri="{FF2B5EF4-FFF2-40B4-BE49-F238E27FC236}">
                <a16:creationId xmlns:a16="http://schemas.microsoft.com/office/drawing/2014/main" id="{7E959C75-C952-46B3-90BF-0454D1EAC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965" y="1916832"/>
            <a:ext cx="4720158" cy="317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90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ny Questions&quot; Images – Browse 422 Stock Photos, Vectors ...">
            <a:extLst>
              <a:ext uri="{FF2B5EF4-FFF2-40B4-BE49-F238E27FC236}">
                <a16:creationId xmlns:a16="http://schemas.microsoft.com/office/drawing/2014/main" id="{CEAF4E8C-571A-40DD-A1ED-4BB5DDA08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988840"/>
            <a:ext cx="3812751" cy="2361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8634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VbQ8BNzw"/>
  <p:tag name="ARTICULATE_SLIDE_THUMBNAIL_REFRESH" val="1"/>
  <p:tag name="ARTICULATE_SLIDE_COUNT" val="4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031226EB6DDF479D222B492CB3DAAA" ma:contentTypeVersion="10" ma:contentTypeDescription="Create a new document." ma:contentTypeScope="" ma:versionID="6575961f60873424086f29c8c4979427">
  <xsd:schema xmlns:xsd="http://www.w3.org/2001/XMLSchema" xmlns:xs="http://www.w3.org/2001/XMLSchema" xmlns:p="http://schemas.microsoft.com/office/2006/metadata/properties" xmlns:ns2="2f3e5810-bfe1-4e20-8636-03653e88ffe9" xmlns:ns3="12cd07c2-a961-4414-b33f-5aee1060ff32" targetNamespace="http://schemas.microsoft.com/office/2006/metadata/properties" ma:root="true" ma:fieldsID="e9cc8b54c0d28b1d2547c71e74fdd973" ns2:_="" ns3:_="">
    <xsd:import namespace="2f3e5810-bfe1-4e20-8636-03653e88ffe9"/>
    <xsd:import namespace="12cd07c2-a961-4414-b33f-5aee1060ff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3e5810-bfe1-4e20-8636-03653e88ff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cd07c2-a961-4414-b33f-5aee1060ff3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Props1.xml><?xml version="1.0" encoding="utf-8"?>
<ds:datastoreItem xmlns:ds="http://schemas.openxmlformats.org/officeDocument/2006/customXml" ds:itemID="{B6182B09-EE2B-4305-9F9E-2A3089A93ABB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dec2473e-1590-48d0-8a4e-d5c8001c7598"/>
    <ds:schemaRef ds:uri="http://purl.org/dc/terms/"/>
    <ds:schemaRef ds:uri="http://schemas.openxmlformats.org/package/2006/metadata/core-properties"/>
    <ds:schemaRef ds:uri="http://schemas.microsoft.com/sharepoint/v3"/>
    <ds:schemaRef ds:uri="http://purl.org/dc/dcmitype/"/>
    <ds:schemaRef ds:uri="http://schemas.microsoft.com/sharepoint/v3/field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2AEA47B-893D-44B3-AC36-07D86218B2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9B5F51-2312-43E8-82AF-7C87871D6F0E}"/>
</file>

<file path=customXml/itemProps4.xml><?xml version="1.0" encoding="utf-8"?>
<ds:datastoreItem xmlns:ds="http://schemas.openxmlformats.org/officeDocument/2006/customXml" ds:itemID="{D062F558-1C48-4E7E-BE87-5D76DB49F38F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299</Words>
  <Application>Microsoft Office PowerPoint</Application>
  <PresentationFormat>On-screen Show (4:3)</PresentationFormat>
  <Paragraphs>46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Quality Planning and Performance</vt:lpstr>
      <vt:lpstr>What does RL mean?</vt:lpstr>
      <vt:lpstr>What is RL?</vt:lpstr>
      <vt:lpstr>PowerPoint Presentation</vt:lpstr>
      <vt:lpstr>PowerPoint Presentation</vt:lpstr>
      <vt:lpstr>PowerPoint Presentation</vt:lpstr>
      <vt:lpstr>PowerPoint Presentation</vt:lpstr>
    </vt:vector>
  </TitlesOfParts>
  <Company>Regional Health Authority Central Manitoba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Kristine Crocker</dc:creator>
  <cp:lastModifiedBy>Pamela Gunn</cp:lastModifiedBy>
  <cp:revision>46</cp:revision>
  <cp:lastPrinted>2018-05-28T16:15:07Z</cp:lastPrinted>
  <dcterms:created xsi:type="dcterms:W3CDTF">2012-10-22T15:47:09Z</dcterms:created>
  <dcterms:modified xsi:type="dcterms:W3CDTF">2024-06-19T13:36:46Z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0x01010076031226EB6DDF479D222B492CB3DAAA</vt:lpwstr>
  </property>
  <property fmtid="{D5CDD505-2E9C-101B-9397-08002B2CF9AE}" pid="3" name="ArticulateGUID">
    <vt:lpwstr>CF30055D-6CE4-4E23-BC93-D49D40E36AA9</vt:lpwstr>
  </property>
  <property fmtid="{D5CDD505-2E9C-101B-9397-08002B2CF9AE}" pid="4" name="ArticulatePath">
    <vt:lpwstr>PowerPoint Presentation-II</vt:lpwstr>
  </property>
</Properties>
</file>