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3" r:id="rId2"/>
    <p:sldId id="406" r:id="rId3"/>
    <p:sldId id="410" r:id="rId4"/>
    <p:sldId id="415" r:id="rId5"/>
    <p:sldId id="407" r:id="rId6"/>
    <p:sldId id="408" r:id="rId7"/>
    <p:sldId id="416" r:id="rId8"/>
    <p:sldId id="396" r:id="rId9"/>
    <p:sldId id="400" r:id="rId10"/>
    <p:sldId id="411" r:id="rId11"/>
    <p:sldId id="399" r:id="rId12"/>
    <p:sldId id="414" r:id="rId13"/>
    <p:sldId id="344" r:id="rId1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C5C"/>
    <a:srgbClr val="D89244"/>
    <a:srgbClr val="85C6D6"/>
    <a:srgbClr val="0051A2"/>
    <a:srgbClr val="09A6CC"/>
    <a:srgbClr val="005782"/>
    <a:srgbClr val="02985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8" autoAdjust="0"/>
    <p:restoredTop sz="79035" autoAdjust="0"/>
  </p:normalViewPr>
  <p:slideViewPr>
    <p:cSldViewPr>
      <p:cViewPr varScale="1">
        <p:scale>
          <a:sx n="112" d="100"/>
          <a:sy n="112" d="100"/>
        </p:scale>
        <p:origin x="13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FFCB30-9ABE-4FDD-AEBD-1C0C9C9AC1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45BE0-FD58-405C-8671-463175360A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F7AD6F0-A963-4E30-BA00-07FF52949509}" type="datetimeFigureOut">
              <a:rPr lang="en-US"/>
              <a:pPr>
                <a:defRPr/>
              </a:pPr>
              <a:t>5/3/2024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8EA9F-592F-4AE3-BA6E-6FE1EE9750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B5119-3EBE-4981-85A5-3FD0A0470C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C4D740-424E-4225-B538-6212C41B5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0FD6B4-0765-4D48-8DC0-1626E04EDC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7000F-0C7B-4B01-9B66-2952311E21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1BABE3-0354-4A96-9239-91EAFB2E7D5F}" type="datetimeFigureOut">
              <a:rPr lang="en-US"/>
              <a:pPr>
                <a:defRPr/>
              </a:pPr>
              <a:t>5/3/2024</a:t>
            </a:fld>
            <a:endParaRPr lang="en-CA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020996-55B0-42CD-88D7-2E4BA996A9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CA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2AFC69-931A-434C-B3B7-0EC56B641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B23AF-110B-48BF-A1E2-ABDA53BF65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A350-485A-4D3A-BD6C-F54C9046B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6D16EA-7BAB-48B5-86D2-A0A831B2C50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F4C9CC67-ABD5-496F-9F79-94194D50D3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5C446E9-637B-4BB6-B0EF-1896F220E0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8216DBD-11FA-4EB7-A29A-4DEBBC1D4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6145C2-2637-4B61-9059-C96BB51A02B3}" type="slidenum">
              <a:rPr lang="en-CA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</a:t>
            </a:fld>
            <a:endParaRPr lang="en-CA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35DFB30-8F7B-458F-A297-A156665856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73CD42CF-E3AA-4C2E-8630-4642453BC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2B38B11D-AC1F-429F-B362-136A3F95C6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7A180A3-C843-4ABA-9FA5-028687213B07}" type="slidenum">
              <a:rPr lang="en-CA" altLang="en-US" sz="1200">
                <a:latin typeface="Calibri" panose="020F0502020204030204" pitchFamily="34" charset="0"/>
              </a:rPr>
              <a:pPr/>
              <a:t>4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7E82E34-8316-4043-9BEC-EE87B1895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4D04034-062C-465E-A764-96F27C641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342C810-8EEC-4870-85E4-0216662E2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478A8AC-D590-41F8-B92F-A669653E1B79}" type="slidenum">
              <a:rPr lang="en-CA" altLang="en-US" sz="1200">
                <a:latin typeface="Calibri" panose="020F0502020204030204" pitchFamily="34" charset="0"/>
              </a:rPr>
              <a:pPr/>
              <a:t>5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FFCBF6D-BDC4-41A3-AEB5-89AD37E9DF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5DC0D56-4537-410E-828F-95D527712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5CD57BD-2FF2-4B22-B5D4-0B48287E6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912073A-376E-4C76-83CE-DD6B235F67BD}" type="slidenum">
              <a:rPr lang="en-CA" altLang="en-US" sz="1200">
                <a:latin typeface="Calibri" panose="020F0502020204030204" pitchFamily="34" charset="0"/>
              </a:rPr>
              <a:pPr/>
              <a:t>6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48855C7-D576-47B1-87DC-F641F03E2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9368302A-68EB-40B8-92ED-A641B945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E0C15CB-250F-4E25-86EC-8CC48A6E9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C778FB87-E83C-4256-8442-86B46AB4263A}" type="slidenum">
              <a:rPr lang="en-CA" altLang="en-US" sz="1200">
                <a:latin typeface="Calibri" panose="020F0502020204030204" pitchFamily="34" charset="0"/>
              </a:rPr>
              <a:pPr/>
              <a:t>7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25E7C45-F16F-487D-B7F3-611BE5786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B229BC3B-8285-46FA-B3B9-1DC6E8D32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51A0315-443B-4829-A286-D64B39241A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CE3B286-6CD1-498A-A8AF-938EFC58CB1F}" type="slidenum">
              <a:rPr lang="en-CA" altLang="en-US" sz="1200">
                <a:latin typeface="Calibri" panose="020F0502020204030204" pitchFamily="34" charset="0"/>
              </a:rPr>
              <a:pPr/>
              <a:t>10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93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00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19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1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96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33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70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736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8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40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51A2"/>
            </a:gs>
            <a:gs pos="74001">
              <a:srgbClr val="B7C1DD"/>
            </a:gs>
            <a:gs pos="83000">
              <a:srgbClr val="B7C1DD"/>
            </a:gs>
            <a:gs pos="100000">
              <a:srgbClr val="CFD6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9B06B106-5B1A-4BCC-BCCA-2C8864400D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8ECF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468A35C4-480D-4F8D-A887-BB124A60F0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4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4400" b="0" dirty="0">
              <a:latin typeface="Calibri" panose="020F0502020204030204" pitchFamily="34" charset="0"/>
            </a:endParaRP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3DA37F31-EC7E-43B9-9DE4-555D1498AE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1600200"/>
            <a:ext cx="7848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32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11">
            <a:extLst>
              <a:ext uri="{FF2B5EF4-FFF2-40B4-BE49-F238E27FC236}">
                <a16:creationId xmlns:a16="http://schemas.microsoft.com/office/drawing/2014/main" id="{29CBF824-064D-40F0-9B63-765EB30E90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6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4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4400" b="0" dirty="0">
              <a:latin typeface="Calibri" panose="020F0502020204030204" pitchFamily="34" charset="0"/>
            </a:endParaRPr>
          </a:p>
        </p:txBody>
      </p:sp>
      <p:sp>
        <p:nvSpPr>
          <p:cNvPr id="1030" name="Rectangle 12">
            <a:extLst>
              <a:ext uri="{FF2B5EF4-FFF2-40B4-BE49-F238E27FC236}">
                <a16:creationId xmlns:a16="http://schemas.microsoft.com/office/drawing/2014/main" id="{9616629A-44C4-4B47-A97A-894EC73BC9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600" y="1752600"/>
            <a:ext cx="7848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32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B8A054D4-901D-4EF1-8B23-E5573004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54340" r="13225"/>
          <a:stretch>
            <a:fillRect/>
          </a:stretch>
        </p:blipFill>
        <p:spPr bwMode="auto">
          <a:xfrm>
            <a:off x="1352550" y="5867400"/>
            <a:ext cx="63277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C6906C51-B794-4691-859E-FBC52D4A7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381000"/>
            <a:ext cx="914400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 altLang="en-US" b="1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NURSING MENTORSHIP PROGRAM</a:t>
            </a:r>
            <a:endParaRPr lang="en-US" altLang="en-US" sz="2400" b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C292AA-046A-4857-982D-1E86A6450A6D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416FD-1D42-4D1D-9BD6-C1DA8FDA1A72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02" name="Picture 2">
            <a:extLst>
              <a:ext uri="{FF2B5EF4-FFF2-40B4-BE49-F238E27FC236}">
                <a16:creationId xmlns:a16="http://schemas.microsoft.com/office/drawing/2014/main" id="{E56C82B2-551E-489D-B4DC-D6721F1C8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83" r="17648" b="3893"/>
          <a:stretch>
            <a:fillRect/>
          </a:stretch>
        </p:blipFill>
        <p:spPr bwMode="auto">
          <a:xfrm>
            <a:off x="1352550" y="1435100"/>
            <a:ext cx="6327775" cy="32893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1">
            <a:extLst>
              <a:ext uri="{FF2B5EF4-FFF2-40B4-BE49-F238E27FC236}">
                <a16:creationId xmlns:a16="http://schemas.microsoft.com/office/drawing/2014/main" id="{BD5F33B0-EDBB-432F-9A40-45BF61DB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-4585" r="17999" b="49570"/>
          <a:stretch>
            <a:fillRect/>
          </a:stretch>
        </p:blipFill>
        <p:spPr bwMode="auto">
          <a:xfrm>
            <a:off x="1828800" y="4953000"/>
            <a:ext cx="541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C45241-BE3E-44B3-BAA2-3DEA4E76D7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7500" t="-1110" r="-15000" b="-1304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65D29-CBB0-43B8-B44E-6451CC48299E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6EB19-EB48-400D-94EA-11AFFDDC959E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Title 1">
            <a:extLst>
              <a:ext uri="{FF2B5EF4-FFF2-40B4-BE49-F238E27FC236}">
                <a16:creationId xmlns:a16="http://schemas.microsoft.com/office/drawing/2014/main" id="{1678EB3C-C99A-4B29-97A9-39F78BCE6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0051A2"/>
                </a:solidFill>
              </a:rPr>
              <a:t>I would like to be mentored</a:t>
            </a:r>
          </a:p>
        </p:txBody>
      </p:sp>
      <p:sp>
        <p:nvSpPr>
          <p:cNvPr id="18440" name="Content Placeholder 2">
            <a:extLst>
              <a:ext uri="{FF2B5EF4-FFF2-40B4-BE49-F238E27FC236}">
                <a16:creationId xmlns:a16="http://schemas.microsoft.com/office/drawing/2014/main" id="{9A1CEF87-76F4-4634-9CE0-9DB1BE274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8229600" cy="4068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The manager informs </a:t>
            </a:r>
            <a:r>
              <a:rPr lang="en-US" b="1" dirty="0"/>
              <a:t>new graduates </a:t>
            </a:r>
            <a:br>
              <a:rPr lang="en-US" b="1" dirty="0"/>
            </a:br>
            <a:r>
              <a:rPr lang="en-US" b="1" dirty="0">
                <a:highlight>
                  <a:srgbClr val="FFFF00"/>
                </a:highlight>
              </a:rPr>
              <a:t>(nurses in their first year of practice) </a:t>
            </a:r>
            <a:r>
              <a:rPr lang="en-US" altLang="en-US" b="1" dirty="0"/>
              <a:t>that they are eligible to be assigned a mentor.</a:t>
            </a:r>
            <a:br>
              <a:rPr lang="en-US" altLang="en-US" b="1" dirty="0"/>
            </a:br>
            <a:endParaRPr lang="en-US" altLang="en-US" b="1" dirty="0"/>
          </a:p>
          <a:p>
            <a:r>
              <a:rPr lang="en-US" altLang="en-US" b="1" dirty="0"/>
              <a:t>The manager will select from the pool of available mentors the individual they feel would best fit the new graduate’s personality, skill set and availability.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6168D116-ED82-4189-8A82-106AAB76B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Can I have a mentor if I’m </a:t>
            </a:r>
            <a:br>
              <a:rPr lang="en-US" altLang="en-US" b="1" dirty="0"/>
            </a:br>
            <a:r>
              <a:rPr lang="en-US" altLang="en-US" b="1" dirty="0"/>
              <a:t>not a new grad?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0611BA1-DC11-4054-8527-0F385EDCFB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2103438"/>
            <a:ext cx="8229600" cy="4754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 sz="2800" dirty="0"/>
              <a:t>The Memorandum of Understanding Re: Mentorship that is in the Collective Agreement applies only to </a:t>
            </a:r>
            <a:r>
              <a:rPr lang="en-US" dirty="0"/>
              <a:t>new graduates </a:t>
            </a:r>
            <a:r>
              <a:rPr lang="en-US" dirty="0">
                <a:highlight>
                  <a:srgbClr val="FFFF00"/>
                </a:highlight>
              </a:rPr>
              <a:t>(nurses in their first year of practice)</a:t>
            </a:r>
            <a:r>
              <a:rPr lang="en-US" dirty="0"/>
              <a:t>. </a:t>
            </a: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sz="1800" dirty="0"/>
          </a:p>
          <a:p>
            <a:pPr marL="0" indent="0">
              <a:buFontTx/>
              <a:buNone/>
            </a:pPr>
            <a:r>
              <a:rPr lang="en-US" altLang="en-US" sz="2800" dirty="0"/>
              <a:t>That does not prevent an experienced nurse in a new environment from requesting a mentor, however, this would not fall within the parameters of the Collective Agreement and would be compensated on a non-monetary basis. 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EDC331-E63E-4E88-B051-64AF457967E9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161FE-C2D1-4CE2-BC9B-0A581DC73E74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E420DA-7B81-420B-9ADC-C6B4C3C85CE5}"/>
              </a:ext>
            </a:extLst>
          </p:cNvPr>
          <p:cNvSpPr/>
          <p:nvPr/>
        </p:nvSpPr>
        <p:spPr>
          <a:xfrm>
            <a:off x="0" y="12700"/>
            <a:ext cx="9144000" cy="68453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8333" r="-583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509" name="Content Placeholder 2">
            <a:extLst>
              <a:ext uri="{FF2B5EF4-FFF2-40B4-BE49-F238E27FC236}">
                <a16:creationId xmlns:a16="http://schemas.microsoft.com/office/drawing/2014/main" id="{B313767C-A442-45C3-93F4-CA4AF28BAF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-488950" y="152400"/>
            <a:ext cx="103187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en-US" altLang="en-US" sz="5400" b="1"/>
              <a:t>The possibilities are endless…</a:t>
            </a:r>
          </a:p>
          <a:p>
            <a:pPr marL="0" indent="0" algn="ctr">
              <a:buFontTx/>
              <a:buNone/>
            </a:pPr>
            <a:endParaRPr lang="en-US" altLang="en-US" sz="5400" b="1"/>
          </a:p>
          <a:p>
            <a:pPr marL="0" indent="0" algn="ctr">
              <a:buFontTx/>
              <a:buNone/>
            </a:pPr>
            <a:endParaRPr lang="en-US" altLang="en-US" sz="5400" b="1"/>
          </a:p>
          <a:p>
            <a:pPr marL="0" indent="0" algn="ctr">
              <a:buFontTx/>
              <a:buNone/>
            </a:pPr>
            <a:r>
              <a:rPr lang="en-US" altLang="en-US" sz="5400" b="1"/>
              <a:t>…one merely needs to step forward.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360515-E0F2-4B47-A4D3-63B1D89D03D4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A62DA-42D6-4DE9-966A-0A0A66BBB64A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28166253-F4AE-41A3-9B60-72EF4856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54340" r="13225"/>
          <a:stretch>
            <a:fillRect/>
          </a:stretch>
        </p:blipFill>
        <p:spPr bwMode="auto">
          <a:xfrm>
            <a:off x="1352550" y="5867400"/>
            <a:ext cx="63277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>
            <a:extLst>
              <a:ext uri="{FF2B5EF4-FFF2-40B4-BE49-F238E27FC236}">
                <a16:creationId xmlns:a16="http://schemas.microsoft.com/office/drawing/2014/main" id="{A7206AC4-3DF8-4E2A-807B-F142354C5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-4585" r="17999" b="49570"/>
          <a:stretch>
            <a:fillRect/>
          </a:stretch>
        </p:blipFill>
        <p:spPr bwMode="auto">
          <a:xfrm>
            <a:off x="1828800" y="4953000"/>
            <a:ext cx="541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9CE43E-0000-4ED1-BBA9-768E4C42155E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21810-B1D3-4BB4-89F7-53C83D1BC33D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4" name="TextBox 1">
            <a:extLst>
              <a:ext uri="{FF2B5EF4-FFF2-40B4-BE49-F238E27FC236}">
                <a16:creationId xmlns:a16="http://schemas.microsoft.com/office/drawing/2014/main" id="{A0622B50-0506-4B0B-B0A1-2A474A09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800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507E81-A500-4827-A7F0-18151F795F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7" name="Title 1">
            <a:extLst>
              <a:ext uri="{FF2B5EF4-FFF2-40B4-BE49-F238E27FC236}">
                <a16:creationId xmlns:a16="http://schemas.microsoft.com/office/drawing/2014/main" id="{F1C6D186-1BEF-4A81-BC54-FC9AE804C5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0051A2"/>
                </a:solidFill>
              </a:rPr>
              <a:t>The spirit of mentoring</a:t>
            </a:r>
          </a:p>
        </p:txBody>
      </p:sp>
      <p:sp>
        <p:nvSpPr>
          <p:cNvPr id="6148" name="Content Placeholder 2">
            <a:extLst>
              <a:ext uri="{FF2B5EF4-FFF2-40B4-BE49-F238E27FC236}">
                <a16:creationId xmlns:a16="http://schemas.microsoft.com/office/drawing/2014/main" id="{C75B521D-4960-4B7B-B345-CC940A49B6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4478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en-US" altLang="en-US" b="1"/>
              <a:t>When the mentee speaks with a voice of doubt, the mentor engages the voice of knowledge.</a:t>
            </a:r>
          </a:p>
          <a:p>
            <a:pPr marL="0" indent="0" algn="ctr">
              <a:buFontTx/>
              <a:buNone/>
            </a:pPr>
            <a:endParaRPr lang="en-US" altLang="en-US" b="1"/>
          </a:p>
          <a:p>
            <a:pPr marL="0" indent="0" algn="ctr">
              <a:buFontTx/>
              <a:buNone/>
            </a:pPr>
            <a:r>
              <a:rPr lang="en-US" altLang="en-US" b="1"/>
              <a:t>When the mentee speaks with the voice of fear, the mentor engages the voice of courage.</a:t>
            </a:r>
          </a:p>
          <a:p>
            <a:pPr marL="0" indent="0" algn="ctr">
              <a:buFontTx/>
              <a:buNone/>
            </a:pPr>
            <a:endParaRPr lang="en-US" altLang="en-US" b="1"/>
          </a:p>
          <a:p>
            <a:pPr marL="0" indent="0" algn="ctr">
              <a:buFontTx/>
              <a:buNone/>
            </a:pPr>
            <a:r>
              <a:rPr lang="en-US" altLang="en-US" b="1"/>
              <a:t>A mentoring relationship fans the flames of passions and dreams.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54ACE-D42E-4641-A7CC-B4CFE48FEA6E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5EBE4-E9B3-4ED9-8E95-1117B77C9D68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3C63E1-4502-4E32-8670-300F74646D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2B204-96AB-4AE4-B387-390FCD8848A2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137BF-6059-4F26-9094-083626ECF87C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B37220-1BC9-4D09-99EC-9425C95F9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/>
              <a:t>A voluntary, mutually beneficial, and long-term relationship.</a:t>
            </a:r>
          </a:p>
          <a:p>
            <a:pPr>
              <a:defRPr/>
            </a:pPr>
            <a:endParaRPr lang="en-US" altLang="en-US" sz="800" kern="0" dirty="0"/>
          </a:p>
          <a:p>
            <a:pPr>
              <a:defRPr/>
            </a:pPr>
            <a:r>
              <a:rPr lang="en-US" altLang="en-US" kern="0" dirty="0"/>
              <a:t>An experienced and knowledgeable leader (mentor) supports the maturation of a less-experienced nurse with leadership potential (mentee).</a:t>
            </a:r>
            <a:br>
              <a:rPr lang="en-US" altLang="en-US" b="0" kern="0" dirty="0"/>
            </a:br>
            <a:endParaRPr lang="en-US" altLang="en-US" b="0" kern="0" dirty="0"/>
          </a:p>
          <a:p>
            <a:pPr>
              <a:defRPr/>
            </a:pPr>
            <a:endParaRPr lang="en-US" altLang="en-US" b="0" kern="0" dirty="0"/>
          </a:p>
        </p:txBody>
      </p:sp>
      <p:sp>
        <p:nvSpPr>
          <p:cNvPr id="7174" name="Title 1">
            <a:extLst>
              <a:ext uri="{FF2B5EF4-FFF2-40B4-BE49-F238E27FC236}">
                <a16:creationId xmlns:a16="http://schemas.microsoft.com/office/drawing/2014/main" id="{96E950A8-7D23-4E41-81D4-C3C70BAB2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What is mentorship?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E06D2-00FD-4AA5-B33D-46A351C18FF8}"/>
              </a:ext>
            </a:extLst>
          </p:cNvPr>
          <p:cNvSpPr/>
          <p:nvPr/>
        </p:nvSpPr>
        <p:spPr>
          <a:xfrm>
            <a:off x="-1" y="-1"/>
            <a:ext cx="9144001" cy="687863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 l="-5000" r="-366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197" name="Title 1">
            <a:extLst>
              <a:ext uri="{FF2B5EF4-FFF2-40B4-BE49-F238E27FC236}">
                <a16:creationId xmlns:a16="http://schemas.microsoft.com/office/drawing/2014/main" id="{B2F13DA6-51F3-4723-9A81-240DF555F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What is involved in mentoring?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9F21A1-3B8D-4EA1-BAEC-BBE88E486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/>
              <a:t>The mentor is expected to have regular contact with their mentee.</a:t>
            </a:r>
          </a:p>
          <a:p>
            <a:pPr>
              <a:defRPr/>
            </a:pPr>
            <a:endParaRPr lang="en-US" altLang="en-US" sz="800" kern="0" dirty="0"/>
          </a:p>
          <a:p>
            <a:pPr>
              <a:defRPr/>
            </a:pPr>
            <a:r>
              <a:rPr lang="en-US" altLang="en-US" kern="0" dirty="0"/>
              <a:t>The relationship is structured with goals and objectives.</a:t>
            </a:r>
          </a:p>
          <a:p>
            <a:pPr>
              <a:defRPr/>
            </a:pPr>
            <a:endParaRPr lang="en-US" altLang="en-US" sz="800" kern="0" dirty="0"/>
          </a:p>
          <a:p>
            <a:pPr>
              <a:defRPr/>
            </a:pPr>
            <a:r>
              <a:rPr lang="en-US" altLang="en-US" kern="0" dirty="0"/>
              <a:t>The manner in which they meet is flexible and based on the needs of the mentor and mentee and can be adapted and added to as required.</a:t>
            </a:r>
            <a:br>
              <a:rPr lang="en-US" altLang="en-US" b="0" kern="0" dirty="0"/>
            </a:br>
            <a:endParaRPr lang="en-US" altLang="en-US" b="0" kern="0" dirty="0"/>
          </a:p>
          <a:p>
            <a:pPr>
              <a:defRPr/>
            </a:pPr>
            <a:endParaRPr lang="en-US" altLang="en-US" b="0" kern="0" dirty="0"/>
          </a:p>
        </p:txBody>
      </p:sp>
      <p:pic>
        <p:nvPicPr>
          <p:cNvPr id="8199" name="Picture 1">
            <a:extLst>
              <a:ext uri="{FF2B5EF4-FFF2-40B4-BE49-F238E27FC236}">
                <a16:creationId xmlns:a16="http://schemas.microsoft.com/office/drawing/2014/main" id="{97E9DEE3-1961-4EAC-A65C-7E622B83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F5A51B35-483E-4C0C-BAA3-7542E648F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Objectives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1F928C76-DA42-41B8-8ABD-CD83119659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265238"/>
            <a:ext cx="8458200" cy="52879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Prioritization</a:t>
            </a:r>
            <a:r>
              <a:rPr lang="en-US" altLang="en-US" sz="2800" dirty="0">
                <a:cs typeface="Times New Roman" panose="02020603050405020304" pitchFamily="18" charset="0"/>
              </a:rPr>
              <a:t>:  assisting to review workload when invited to do so and in the assessment of prioritizing tasks.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endParaRPr lang="en-US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Organization</a:t>
            </a:r>
            <a:r>
              <a:rPr lang="en-US" altLang="en-US" sz="2800" dirty="0">
                <a:cs typeface="Times New Roman" panose="02020603050405020304" pitchFamily="18" charset="0"/>
              </a:rPr>
              <a:t>:  assisting in planning the day with the assignments, skill consolidation, mastering the work schedule, how to do a shift swap, etc.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endParaRPr lang="en-US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Working with physicians and other team members</a:t>
            </a:r>
            <a:r>
              <a:rPr lang="en-US" altLang="en-US" sz="2800" dirty="0">
                <a:cs typeface="Times New Roman" panose="02020603050405020304" pitchFamily="18" charset="0"/>
              </a:rPr>
              <a:t>:  when to call, who to ask, what to ask, how to develop the relationship, etc.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endParaRPr lang="en-US" altLang="en-US" sz="8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  <a:tabLst>
                <a:tab pos="457200" algn="l"/>
              </a:tabLs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Imparting knowledge</a:t>
            </a:r>
            <a:r>
              <a:rPr lang="en-US" altLang="en-US" sz="2800" dirty="0">
                <a:cs typeface="Times New Roman" panose="02020603050405020304" pitchFamily="18" charset="0"/>
              </a:rPr>
              <a:t>: “this has worked for me in similar situations”, guiding decision making, problem solving, suggestions for charting, etc.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64D25E-9C64-4B5F-AC33-3636C90D4FD5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531AA-FA56-48E5-BA00-F0AB6C374C4E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304112D-F084-4D8E-9229-DE645DDDF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Objectives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F83F5-68D8-4F53-8CEC-4FDCE33D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17638"/>
            <a:ext cx="8458200" cy="528796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Resources</a:t>
            </a:r>
            <a:r>
              <a:rPr lang="en-US" sz="2800" dirty="0">
                <a:ea typeface="Times New Roman" panose="02020603050405020304" pitchFamily="18" charset="0"/>
              </a:rPr>
              <a:t>:  what resources are available, how to access, who you ask.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Emotional Intelligence: </a:t>
            </a:r>
            <a:r>
              <a:rPr lang="en-US" sz="2800" dirty="0">
                <a:ea typeface="Times New Roman" panose="02020603050405020304" pitchFamily="18" charset="0"/>
              </a:rPr>
              <a:t> understanding self, management of self, understanding and managing others, conflict resolution, relating to patient, resident, client, family, delegation, working with interprofessional team.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/>
            </a:pPr>
            <a:r>
              <a:rPr lang="en-US" sz="2800" b="1" dirty="0">
                <a:ea typeface="Times New Roman" panose="02020603050405020304" pitchFamily="18" charset="0"/>
              </a:rPr>
              <a:t>Critical thinking:</a:t>
            </a:r>
            <a:r>
              <a:rPr lang="en-US" sz="2800" dirty="0">
                <a:ea typeface="Times New Roman" panose="02020603050405020304" pitchFamily="18" charset="0"/>
              </a:rPr>
              <a:t> analysis, reasoning, inference, interpretation, knowledge, and open-mindedness to impart judgement in clinical decisions.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/>
            </a:pPr>
            <a:endParaRPr lang="en-US" b="1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04958-3555-477E-A65D-4F04A232AF53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B25A6-E190-4D40-8095-5361A7EB50D7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9F417-7F9A-4BA7-A72B-134C253390F8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61538-41F5-49D5-A382-0AED19CAFBEE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59EE96E5-FBB7-447F-978B-3947AFA0A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763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0051A2"/>
                </a:solidFill>
              </a:rPr>
              <a:t>Measurement</a:t>
            </a:r>
          </a:p>
        </p:txBody>
      </p:sp>
      <p:sp>
        <p:nvSpPr>
          <p:cNvPr id="14341" name="Content Placeholder 2">
            <a:extLst>
              <a:ext uri="{FF2B5EF4-FFF2-40B4-BE49-F238E27FC236}">
                <a16:creationId xmlns:a16="http://schemas.microsoft.com/office/drawing/2014/main" id="{D32BD7BD-3889-4F17-9E2C-267299F44D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447800"/>
            <a:ext cx="8534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 b="1"/>
              <a:t>The manager will regularly review the goals and objectives of the mentorship arrangement with the mentor and mentee</a:t>
            </a:r>
          </a:p>
          <a:p>
            <a:r>
              <a:rPr lang="en-US" altLang="en-US" sz="3000" b="1"/>
              <a:t>The mentee will self-evaluate their comfort level at the commencement of the mentorship relationship.</a:t>
            </a:r>
          </a:p>
          <a:p>
            <a:r>
              <a:rPr lang="en-US" altLang="en-US" sz="3000" b="1"/>
              <a:t>A similar self-evaluation will also occur at the mid and end points of the formal mentorship.</a:t>
            </a:r>
          </a:p>
          <a:p>
            <a:r>
              <a:rPr lang="en-US" altLang="en-US" sz="3000" b="1"/>
              <a:t>The mentor may also choose to participate in this evaluation if the mentor and mentee agree.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A98E60B-C3A8-465D-9CC4-A2C3354CB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763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0051A2"/>
                </a:solidFill>
              </a:rPr>
              <a:t>I would like to be a mentor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36DAD05C-32C5-48C7-BB32-102F53808C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447800"/>
            <a:ext cx="8534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Indicate your interest in becoming a mentor to your manager.</a:t>
            </a:r>
          </a:p>
          <a:p>
            <a:endParaRPr lang="en-US" altLang="en-US" sz="800"/>
          </a:p>
          <a:p>
            <a:r>
              <a:rPr lang="en-US" altLang="en-US" sz="2800"/>
              <a:t>Your manager may also approach you to ask if you are interested in being a mentor.</a:t>
            </a:r>
          </a:p>
          <a:p>
            <a:endParaRPr lang="en-US" altLang="en-US" sz="800"/>
          </a:p>
          <a:p>
            <a:r>
              <a:rPr lang="en-US" altLang="en-US" sz="2800"/>
              <a:t>The formal mentorship relationship is anticipated to be in place for a period of approximately 6 months.</a:t>
            </a:r>
          </a:p>
          <a:p>
            <a:endParaRPr lang="en-US" altLang="en-US" sz="800"/>
          </a:p>
          <a:p>
            <a:r>
              <a:rPr lang="en-US" altLang="en-US" sz="2800"/>
              <a:t>That does not limit the mentor and mentee from continuing an informal mentorship relationship beyond six months.</a:t>
            </a:r>
          </a:p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83386F-83AB-4722-962C-B5FF6B5CE630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4B23-F9F4-410B-B912-AB868FA61FB1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14923BA-0D95-410D-A76E-432145761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0051A2"/>
                </a:solidFill>
              </a:rPr>
              <a:t>Compensation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EED686D-5F78-449F-8408-B1EEABB669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722438"/>
            <a:ext cx="8229600" cy="4068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Mentors are entitled to be paid $0.70/hour for each hour assigned as a mentor to a new graduate.</a:t>
            </a:r>
          </a:p>
          <a:p>
            <a:endParaRPr lang="en-US" altLang="en-US" sz="1000"/>
          </a:p>
          <a:p>
            <a:r>
              <a:rPr lang="en-US" altLang="en-US"/>
              <a:t>Mentors will be compensated by receiving $0.70/hour on 50% of their regularly scheduled hours in the 6-month mentorship period.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22C01-1A8D-45F8-B9A4-7E033BF8FE03}"/>
              </a:ext>
            </a:extLst>
          </p:cNvPr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282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49328-D899-4944-ACEF-CAB2F34129C9}"/>
              </a:ext>
            </a:extLst>
          </p:cNvPr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rgbClr val="85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11733</TotalTime>
  <Words>669</Words>
  <Application>Microsoft Office PowerPoint</Application>
  <PresentationFormat>On-screen Show (4:3)</PresentationFormat>
  <Paragraphs>66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Default Design</vt:lpstr>
      <vt:lpstr> NURSING MENTORSHIP PROGRAM</vt:lpstr>
      <vt:lpstr>The spirit of mentoring</vt:lpstr>
      <vt:lpstr>What is mentorship?</vt:lpstr>
      <vt:lpstr>What is involved in mentoring?</vt:lpstr>
      <vt:lpstr>Objectives </vt:lpstr>
      <vt:lpstr>Objectives </vt:lpstr>
      <vt:lpstr>Measurement</vt:lpstr>
      <vt:lpstr>I would like to be a mentor</vt:lpstr>
      <vt:lpstr>Compensation</vt:lpstr>
      <vt:lpstr>I would like to be mentored</vt:lpstr>
      <vt:lpstr>Can I have a mentor if I’m  not a new grad?</vt:lpstr>
      <vt:lpstr>PowerPoint Presentation</vt:lpstr>
      <vt:lpstr>PowerPoint Presentation</vt:lpstr>
    </vt:vector>
  </TitlesOfParts>
  <Company>Manitoba eHealth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Manitoba eHealth</dc:creator>
  <cp:lastModifiedBy>Kristine Crocker</cp:lastModifiedBy>
  <cp:revision>437</cp:revision>
  <cp:lastPrinted>2016-09-15T00:16:46Z</cp:lastPrinted>
  <dcterms:created xsi:type="dcterms:W3CDTF">2010-01-26T19:18:17Z</dcterms:created>
  <dcterms:modified xsi:type="dcterms:W3CDTF">2024-05-03T14:15:54Z</dcterms:modified>
</cp:coreProperties>
</file>