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8" r:id="rId2"/>
  </p:sldMasterIdLst>
  <p:notesMasterIdLst>
    <p:notesMasterId r:id="rId25"/>
  </p:notesMasterIdLst>
  <p:handoutMasterIdLst>
    <p:handoutMasterId r:id="rId26"/>
  </p:handoutMasterIdLst>
  <p:sldIdLst>
    <p:sldId id="257" r:id="rId3"/>
    <p:sldId id="322" r:id="rId4"/>
    <p:sldId id="332" r:id="rId5"/>
    <p:sldId id="333" r:id="rId6"/>
    <p:sldId id="334" r:id="rId7"/>
    <p:sldId id="296" r:id="rId8"/>
    <p:sldId id="316" r:id="rId9"/>
    <p:sldId id="282" r:id="rId10"/>
    <p:sldId id="335" r:id="rId11"/>
    <p:sldId id="288" r:id="rId12"/>
    <p:sldId id="336" r:id="rId13"/>
    <p:sldId id="337" r:id="rId14"/>
    <p:sldId id="340" r:id="rId15"/>
    <p:sldId id="339" r:id="rId16"/>
    <p:sldId id="341" r:id="rId17"/>
    <p:sldId id="321" r:id="rId18"/>
    <p:sldId id="326" r:id="rId19"/>
    <p:sldId id="325" r:id="rId20"/>
    <p:sldId id="343" r:id="rId21"/>
    <p:sldId id="344" r:id="rId22"/>
    <p:sldId id="345" r:id="rId23"/>
    <p:sldId id="342" r:id="rId2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C5E0B4"/>
    <a:srgbClr val="00B0F0"/>
    <a:srgbClr val="AAD292"/>
    <a:srgbClr val="7030A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DB6383-27A6-44C7-9498-6EBC4B0CAE81}" v="54" dt="2020-02-19T05:43:40.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71715" autoAdjust="0"/>
  </p:normalViewPr>
  <p:slideViewPr>
    <p:cSldViewPr snapToGrid="0">
      <p:cViewPr varScale="1">
        <p:scale>
          <a:sx n="80" d="100"/>
          <a:sy n="80" d="100"/>
        </p:scale>
        <p:origin x="1428" y="1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1" d="100"/>
          <a:sy n="101" d="100"/>
        </p:scale>
        <p:origin x="-3528"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92ECD0-32B2-41C1-9DD9-F969179CAA59}"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C9CA89C6-2FD4-4552-A12B-824CE944DAB1}">
      <dgm:prSet phldrT="[Text]"/>
      <dgm:spPr/>
      <dgm:t>
        <a:bodyPr/>
        <a:lstStyle/>
        <a:p>
          <a:r>
            <a:rPr lang="en-US" dirty="0">
              <a:latin typeface="+mj-lt"/>
            </a:rPr>
            <a:t>Improved Joy in Work</a:t>
          </a:r>
        </a:p>
      </dgm:t>
    </dgm:pt>
    <dgm:pt modelId="{8A1EC6B6-DF5A-4F46-8009-63855919E64E}" type="parTrans" cxnId="{F229A01B-CA91-438A-8D0F-2F3AE0EBA7FD}">
      <dgm:prSet/>
      <dgm:spPr/>
      <dgm:t>
        <a:bodyPr/>
        <a:lstStyle/>
        <a:p>
          <a:endParaRPr lang="en-US"/>
        </a:p>
      </dgm:t>
    </dgm:pt>
    <dgm:pt modelId="{74B1BF92-64C8-4B6B-9504-9136949D6E40}" type="sibTrans" cxnId="{F229A01B-CA91-438A-8D0F-2F3AE0EBA7FD}">
      <dgm:prSet/>
      <dgm:spPr/>
      <dgm:t>
        <a:bodyPr/>
        <a:lstStyle/>
        <a:p>
          <a:endParaRPr lang="en-US"/>
        </a:p>
      </dgm:t>
    </dgm:pt>
    <dgm:pt modelId="{D5C23408-F3A7-44BA-B587-6D3ED22F7473}">
      <dgm:prSet phldrT="[Text]"/>
      <dgm:spPr>
        <a:solidFill>
          <a:srgbClr val="990099"/>
        </a:solidFill>
      </dgm:spPr>
      <dgm:t>
        <a:bodyPr/>
        <a:lstStyle/>
        <a:p>
          <a:r>
            <a:rPr lang="en-US" dirty="0">
              <a:latin typeface="+mj-lt"/>
            </a:rPr>
            <a:t>Increased Retention</a:t>
          </a:r>
        </a:p>
      </dgm:t>
    </dgm:pt>
    <dgm:pt modelId="{5CF1C727-CE43-4CC3-90E4-718F7A0F4C8B}" type="parTrans" cxnId="{E81CB8CA-D635-4441-977D-A47C1D823C99}">
      <dgm:prSet/>
      <dgm:spPr/>
      <dgm:t>
        <a:bodyPr/>
        <a:lstStyle/>
        <a:p>
          <a:endParaRPr lang="en-US"/>
        </a:p>
      </dgm:t>
    </dgm:pt>
    <dgm:pt modelId="{9FB2E8D8-2257-406A-A78E-58A2E65A8CA8}" type="sibTrans" cxnId="{E81CB8CA-D635-4441-977D-A47C1D823C99}">
      <dgm:prSet/>
      <dgm:spPr/>
      <dgm:t>
        <a:bodyPr/>
        <a:lstStyle/>
        <a:p>
          <a:endParaRPr lang="en-US"/>
        </a:p>
      </dgm:t>
    </dgm:pt>
    <dgm:pt modelId="{E65EEC8B-2B5F-4D2E-B7EA-1DD74EC690DD}">
      <dgm:prSet phldrT="[Text]"/>
      <dgm:spPr>
        <a:solidFill>
          <a:srgbClr val="AAD292"/>
        </a:solidFill>
      </dgm:spPr>
      <dgm:t>
        <a:bodyPr/>
        <a:lstStyle/>
        <a:p>
          <a:r>
            <a:rPr lang="en-US" dirty="0">
              <a:latin typeface="+mj-lt"/>
            </a:rPr>
            <a:t>Increased Organizational Partnership</a:t>
          </a:r>
        </a:p>
      </dgm:t>
    </dgm:pt>
    <dgm:pt modelId="{0EC95387-54B0-4FAA-BC3D-562582661C35}" type="parTrans" cxnId="{A16B5AB5-2B2C-47A1-ABDC-2A1D7178BCE4}">
      <dgm:prSet/>
      <dgm:spPr/>
      <dgm:t>
        <a:bodyPr/>
        <a:lstStyle/>
        <a:p>
          <a:endParaRPr lang="en-US"/>
        </a:p>
      </dgm:t>
    </dgm:pt>
    <dgm:pt modelId="{368724DB-587C-4080-926B-E6D635B5F27B}" type="sibTrans" cxnId="{A16B5AB5-2B2C-47A1-ABDC-2A1D7178BCE4}">
      <dgm:prSet/>
      <dgm:spPr/>
      <dgm:t>
        <a:bodyPr/>
        <a:lstStyle/>
        <a:p>
          <a:endParaRPr lang="en-US"/>
        </a:p>
      </dgm:t>
    </dgm:pt>
    <dgm:pt modelId="{68A241FA-A37D-437D-9716-27841DBD7321}" type="pres">
      <dgm:prSet presAssocID="{4F92ECD0-32B2-41C1-9DD9-F969179CAA59}" presName="Name0" presStyleCnt="0">
        <dgm:presLayoutVars>
          <dgm:chMax val="7"/>
          <dgm:chPref val="7"/>
          <dgm:dir/>
        </dgm:presLayoutVars>
      </dgm:prSet>
      <dgm:spPr/>
    </dgm:pt>
    <dgm:pt modelId="{871140BC-7C7C-4AA1-9F06-BA0DEC9B290A}" type="pres">
      <dgm:prSet presAssocID="{4F92ECD0-32B2-41C1-9DD9-F969179CAA59}" presName="Name1" presStyleCnt="0"/>
      <dgm:spPr/>
    </dgm:pt>
    <dgm:pt modelId="{439826BE-647D-4F7D-8B52-35C65E64835E}" type="pres">
      <dgm:prSet presAssocID="{4F92ECD0-32B2-41C1-9DD9-F969179CAA59}" presName="cycle" presStyleCnt="0"/>
      <dgm:spPr/>
    </dgm:pt>
    <dgm:pt modelId="{09796345-DAA7-41EB-9684-364CC24ACD2C}" type="pres">
      <dgm:prSet presAssocID="{4F92ECD0-32B2-41C1-9DD9-F969179CAA59}" presName="srcNode" presStyleLbl="node1" presStyleIdx="0" presStyleCnt="3"/>
      <dgm:spPr/>
    </dgm:pt>
    <dgm:pt modelId="{6B41C16A-277B-4303-8850-658CAA9E9639}" type="pres">
      <dgm:prSet presAssocID="{4F92ECD0-32B2-41C1-9DD9-F969179CAA59}" presName="conn" presStyleLbl="parChTrans1D2" presStyleIdx="0" presStyleCnt="1"/>
      <dgm:spPr/>
    </dgm:pt>
    <dgm:pt modelId="{E8DE738B-3A91-41BC-B1CB-B0FEE83AAECD}" type="pres">
      <dgm:prSet presAssocID="{4F92ECD0-32B2-41C1-9DD9-F969179CAA59}" presName="extraNode" presStyleLbl="node1" presStyleIdx="0" presStyleCnt="3"/>
      <dgm:spPr/>
    </dgm:pt>
    <dgm:pt modelId="{734BD098-3292-483E-8F28-ABA4002F4E2D}" type="pres">
      <dgm:prSet presAssocID="{4F92ECD0-32B2-41C1-9DD9-F969179CAA59}" presName="dstNode" presStyleLbl="node1" presStyleIdx="0" presStyleCnt="3"/>
      <dgm:spPr/>
    </dgm:pt>
    <dgm:pt modelId="{32644F35-3C6F-4AB4-B612-FEE236B05951}" type="pres">
      <dgm:prSet presAssocID="{C9CA89C6-2FD4-4552-A12B-824CE944DAB1}" presName="text_1" presStyleLbl="node1" presStyleIdx="0" presStyleCnt="3">
        <dgm:presLayoutVars>
          <dgm:bulletEnabled val="1"/>
        </dgm:presLayoutVars>
      </dgm:prSet>
      <dgm:spPr/>
    </dgm:pt>
    <dgm:pt modelId="{5F822043-94F3-4EFF-BB1A-DCE7A80BF492}" type="pres">
      <dgm:prSet presAssocID="{C9CA89C6-2FD4-4552-A12B-824CE944DAB1}" presName="accent_1" presStyleCnt="0"/>
      <dgm:spPr/>
    </dgm:pt>
    <dgm:pt modelId="{4193EA77-86C4-4D91-A287-6EB495E6A8FA}" type="pres">
      <dgm:prSet presAssocID="{C9CA89C6-2FD4-4552-A12B-824CE944DAB1}" presName="accentRepeatNode" presStyleLbl="solidFgAcc1" presStyleIdx="0" presStyleCnt="3"/>
      <dgm:spPr/>
    </dgm:pt>
    <dgm:pt modelId="{7BBD2FE2-C16E-4CDC-B917-B33982FA0808}" type="pres">
      <dgm:prSet presAssocID="{D5C23408-F3A7-44BA-B587-6D3ED22F7473}" presName="text_2" presStyleLbl="node1" presStyleIdx="1" presStyleCnt="3">
        <dgm:presLayoutVars>
          <dgm:bulletEnabled val="1"/>
        </dgm:presLayoutVars>
      </dgm:prSet>
      <dgm:spPr/>
    </dgm:pt>
    <dgm:pt modelId="{A70F5C85-13D5-441B-AFC9-3198A79062E9}" type="pres">
      <dgm:prSet presAssocID="{D5C23408-F3A7-44BA-B587-6D3ED22F7473}" presName="accent_2" presStyleCnt="0"/>
      <dgm:spPr/>
    </dgm:pt>
    <dgm:pt modelId="{967F4536-3816-4C00-ABE0-FF408F5043F4}" type="pres">
      <dgm:prSet presAssocID="{D5C23408-F3A7-44BA-B587-6D3ED22F7473}" presName="accentRepeatNode" presStyleLbl="solidFgAcc1" presStyleIdx="1" presStyleCnt="3"/>
      <dgm:spPr>
        <a:ln>
          <a:solidFill>
            <a:srgbClr val="990099"/>
          </a:solidFill>
        </a:ln>
      </dgm:spPr>
    </dgm:pt>
    <dgm:pt modelId="{F0C212DA-C50C-4A49-B383-74F10726A629}" type="pres">
      <dgm:prSet presAssocID="{E65EEC8B-2B5F-4D2E-B7EA-1DD74EC690DD}" presName="text_3" presStyleLbl="node1" presStyleIdx="2" presStyleCnt="3">
        <dgm:presLayoutVars>
          <dgm:bulletEnabled val="1"/>
        </dgm:presLayoutVars>
      </dgm:prSet>
      <dgm:spPr/>
    </dgm:pt>
    <dgm:pt modelId="{D39D9495-6C86-44D1-9577-BA715D952FA8}" type="pres">
      <dgm:prSet presAssocID="{E65EEC8B-2B5F-4D2E-B7EA-1DD74EC690DD}" presName="accent_3" presStyleCnt="0"/>
      <dgm:spPr/>
    </dgm:pt>
    <dgm:pt modelId="{09BD0036-F1FC-4A96-B805-C11C5BADA0E3}" type="pres">
      <dgm:prSet presAssocID="{E65EEC8B-2B5F-4D2E-B7EA-1DD74EC690DD}" presName="accentRepeatNode" presStyleLbl="solidFgAcc1" presStyleIdx="2" presStyleCnt="3"/>
      <dgm:spPr>
        <a:ln>
          <a:solidFill>
            <a:srgbClr val="AAD292"/>
          </a:solidFill>
        </a:ln>
      </dgm:spPr>
    </dgm:pt>
  </dgm:ptLst>
  <dgm:cxnLst>
    <dgm:cxn modelId="{F229A01B-CA91-438A-8D0F-2F3AE0EBA7FD}" srcId="{4F92ECD0-32B2-41C1-9DD9-F969179CAA59}" destId="{C9CA89C6-2FD4-4552-A12B-824CE944DAB1}" srcOrd="0" destOrd="0" parTransId="{8A1EC6B6-DF5A-4F46-8009-63855919E64E}" sibTransId="{74B1BF92-64C8-4B6B-9504-9136949D6E40}"/>
    <dgm:cxn modelId="{928ECB7D-CC84-4E28-A22D-C170E6E25207}" type="presOf" srcId="{74B1BF92-64C8-4B6B-9504-9136949D6E40}" destId="{6B41C16A-277B-4303-8850-658CAA9E9639}" srcOrd="0" destOrd="0" presId="urn:microsoft.com/office/officeart/2008/layout/VerticalCurvedList"/>
    <dgm:cxn modelId="{F053B3A4-8E41-4114-BE9F-21A078DA85EE}" type="presOf" srcId="{D5C23408-F3A7-44BA-B587-6D3ED22F7473}" destId="{7BBD2FE2-C16E-4CDC-B917-B33982FA0808}" srcOrd="0" destOrd="0" presId="urn:microsoft.com/office/officeart/2008/layout/VerticalCurvedList"/>
    <dgm:cxn modelId="{A16B5AB5-2B2C-47A1-ABDC-2A1D7178BCE4}" srcId="{4F92ECD0-32B2-41C1-9DD9-F969179CAA59}" destId="{E65EEC8B-2B5F-4D2E-B7EA-1DD74EC690DD}" srcOrd="2" destOrd="0" parTransId="{0EC95387-54B0-4FAA-BC3D-562582661C35}" sibTransId="{368724DB-587C-4080-926B-E6D635B5F27B}"/>
    <dgm:cxn modelId="{2936EFC0-629E-475B-80C9-BA4523FF951B}" type="presOf" srcId="{4F92ECD0-32B2-41C1-9DD9-F969179CAA59}" destId="{68A241FA-A37D-437D-9716-27841DBD7321}" srcOrd="0" destOrd="0" presId="urn:microsoft.com/office/officeart/2008/layout/VerticalCurvedList"/>
    <dgm:cxn modelId="{E81CB8CA-D635-4441-977D-A47C1D823C99}" srcId="{4F92ECD0-32B2-41C1-9DD9-F969179CAA59}" destId="{D5C23408-F3A7-44BA-B587-6D3ED22F7473}" srcOrd="1" destOrd="0" parTransId="{5CF1C727-CE43-4CC3-90E4-718F7A0F4C8B}" sibTransId="{9FB2E8D8-2257-406A-A78E-58A2E65A8CA8}"/>
    <dgm:cxn modelId="{C08BF9D2-B130-4250-8FB7-1A48CB22EF59}" type="presOf" srcId="{C9CA89C6-2FD4-4552-A12B-824CE944DAB1}" destId="{32644F35-3C6F-4AB4-B612-FEE236B05951}" srcOrd="0" destOrd="0" presId="urn:microsoft.com/office/officeart/2008/layout/VerticalCurvedList"/>
    <dgm:cxn modelId="{BB8B7ADF-434C-4D7A-8E3C-8BFDEF48F06C}" type="presOf" srcId="{E65EEC8B-2B5F-4D2E-B7EA-1DD74EC690DD}" destId="{F0C212DA-C50C-4A49-B383-74F10726A629}" srcOrd="0" destOrd="0" presId="urn:microsoft.com/office/officeart/2008/layout/VerticalCurvedList"/>
    <dgm:cxn modelId="{570F99CD-6451-482C-BE1B-AA86A84D069C}" type="presParOf" srcId="{68A241FA-A37D-437D-9716-27841DBD7321}" destId="{871140BC-7C7C-4AA1-9F06-BA0DEC9B290A}" srcOrd="0" destOrd="0" presId="urn:microsoft.com/office/officeart/2008/layout/VerticalCurvedList"/>
    <dgm:cxn modelId="{F54B50FB-BF97-45CC-90E7-30CD4B3EAB4C}" type="presParOf" srcId="{871140BC-7C7C-4AA1-9F06-BA0DEC9B290A}" destId="{439826BE-647D-4F7D-8B52-35C65E64835E}" srcOrd="0" destOrd="0" presId="urn:microsoft.com/office/officeart/2008/layout/VerticalCurvedList"/>
    <dgm:cxn modelId="{DE390678-79E9-4D06-95B6-521F5D38BFB7}" type="presParOf" srcId="{439826BE-647D-4F7D-8B52-35C65E64835E}" destId="{09796345-DAA7-41EB-9684-364CC24ACD2C}" srcOrd="0" destOrd="0" presId="urn:microsoft.com/office/officeart/2008/layout/VerticalCurvedList"/>
    <dgm:cxn modelId="{1B419810-D8D7-4AE1-88AF-142B0FAE9DA5}" type="presParOf" srcId="{439826BE-647D-4F7D-8B52-35C65E64835E}" destId="{6B41C16A-277B-4303-8850-658CAA9E9639}" srcOrd="1" destOrd="0" presId="urn:microsoft.com/office/officeart/2008/layout/VerticalCurvedList"/>
    <dgm:cxn modelId="{CA006443-41EA-4E42-8569-A6D5FD85D92A}" type="presParOf" srcId="{439826BE-647D-4F7D-8B52-35C65E64835E}" destId="{E8DE738B-3A91-41BC-B1CB-B0FEE83AAECD}" srcOrd="2" destOrd="0" presId="urn:microsoft.com/office/officeart/2008/layout/VerticalCurvedList"/>
    <dgm:cxn modelId="{B7777C08-4511-4386-B3F9-0582D7532948}" type="presParOf" srcId="{439826BE-647D-4F7D-8B52-35C65E64835E}" destId="{734BD098-3292-483E-8F28-ABA4002F4E2D}" srcOrd="3" destOrd="0" presId="urn:microsoft.com/office/officeart/2008/layout/VerticalCurvedList"/>
    <dgm:cxn modelId="{46ACA72B-C3AF-4E31-ABDC-A85620D66414}" type="presParOf" srcId="{871140BC-7C7C-4AA1-9F06-BA0DEC9B290A}" destId="{32644F35-3C6F-4AB4-B612-FEE236B05951}" srcOrd="1" destOrd="0" presId="urn:microsoft.com/office/officeart/2008/layout/VerticalCurvedList"/>
    <dgm:cxn modelId="{EEB66C8D-3FA5-40E9-99F3-DC39E3094D7E}" type="presParOf" srcId="{871140BC-7C7C-4AA1-9F06-BA0DEC9B290A}" destId="{5F822043-94F3-4EFF-BB1A-DCE7A80BF492}" srcOrd="2" destOrd="0" presId="urn:microsoft.com/office/officeart/2008/layout/VerticalCurvedList"/>
    <dgm:cxn modelId="{61D389DD-FAD9-46EB-9DA1-50F4EDDB863F}" type="presParOf" srcId="{5F822043-94F3-4EFF-BB1A-DCE7A80BF492}" destId="{4193EA77-86C4-4D91-A287-6EB495E6A8FA}" srcOrd="0" destOrd="0" presId="urn:microsoft.com/office/officeart/2008/layout/VerticalCurvedList"/>
    <dgm:cxn modelId="{BE588A24-2215-4A08-B650-8055925DE036}" type="presParOf" srcId="{871140BC-7C7C-4AA1-9F06-BA0DEC9B290A}" destId="{7BBD2FE2-C16E-4CDC-B917-B33982FA0808}" srcOrd="3" destOrd="0" presId="urn:microsoft.com/office/officeart/2008/layout/VerticalCurvedList"/>
    <dgm:cxn modelId="{365431CB-98D3-450E-BB8F-4A4C81D88F76}" type="presParOf" srcId="{871140BC-7C7C-4AA1-9F06-BA0DEC9B290A}" destId="{A70F5C85-13D5-441B-AFC9-3198A79062E9}" srcOrd="4" destOrd="0" presId="urn:microsoft.com/office/officeart/2008/layout/VerticalCurvedList"/>
    <dgm:cxn modelId="{F90C610C-B361-4976-8D33-38C95E2AACEF}" type="presParOf" srcId="{A70F5C85-13D5-441B-AFC9-3198A79062E9}" destId="{967F4536-3816-4C00-ABE0-FF408F5043F4}" srcOrd="0" destOrd="0" presId="urn:microsoft.com/office/officeart/2008/layout/VerticalCurvedList"/>
    <dgm:cxn modelId="{26D0B842-8AF2-4CE8-B108-53272AAA6DB3}" type="presParOf" srcId="{871140BC-7C7C-4AA1-9F06-BA0DEC9B290A}" destId="{F0C212DA-C50C-4A49-B383-74F10726A629}" srcOrd="5" destOrd="0" presId="urn:microsoft.com/office/officeart/2008/layout/VerticalCurvedList"/>
    <dgm:cxn modelId="{958FAB62-C0E3-4B8A-852B-7897243BCB63}" type="presParOf" srcId="{871140BC-7C7C-4AA1-9F06-BA0DEC9B290A}" destId="{D39D9495-6C86-44D1-9577-BA715D952FA8}" srcOrd="6" destOrd="0" presId="urn:microsoft.com/office/officeart/2008/layout/VerticalCurvedList"/>
    <dgm:cxn modelId="{83F284EE-81A3-4324-9F5B-94E0366CCE60}" type="presParOf" srcId="{D39D9495-6C86-44D1-9577-BA715D952FA8}" destId="{09BD0036-F1FC-4A96-B805-C11C5BADA0E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433A5C-3F25-425D-B97A-40D26A9FF68B}"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7BA74C08-66FA-4F1F-BE6A-970BF22BFD86}">
      <dgm:prSet phldrT="[Text]"/>
      <dgm:spPr/>
      <dgm:t>
        <a:bodyPr/>
        <a:lstStyle/>
        <a:p>
          <a:r>
            <a:rPr lang="en-US">
              <a:latin typeface="Candara Light" panose="020E0502030303020204" pitchFamily="34" charset="0"/>
            </a:rPr>
            <a:t>Bedside</a:t>
          </a:r>
        </a:p>
      </dgm:t>
    </dgm:pt>
    <dgm:pt modelId="{8205762F-E542-441F-9E4C-C5BFFFADCC2F}" type="parTrans" cxnId="{8C9F0D13-E3A4-436B-81D1-ABCEF0B89114}">
      <dgm:prSet/>
      <dgm:spPr/>
      <dgm:t>
        <a:bodyPr/>
        <a:lstStyle/>
        <a:p>
          <a:endParaRPr lang="en-US"/>
        </a:p>
      </dgm:t>
    </dgm:pt>
    <dgm:pt modelId="{79F224C4-0275-47C6-B5A5-59DAC9D686F8}" type="sibTrans" cxnId="{8C9F0D13-E3A4-436B-81D1-ABCEF0B89114}">
      <dgm:prSet/>
      <dgm:spPr/>
      <dgm:t>
        <a:bodyPr/>
        <a:lstStyle/>
        <a:p>
          <a:endParaRPr lang="en-US"/>
        </a:p>
      </dgm:t>
    </dgm:pt>
    <dgm:pt modelId="{69AD91D6-9758-435B-9CD6-82F36BC80260}">
      <dgm:prSet phldrT="[Text]"/>
      <dgm:spPr/>
      <dgm:t>
        <a:bodyPr/>
        <a:lstStyle/>
        <a:p>
          <a:r>
            <a:rPr lang="en-US" dirty="0">
              <a:latin typeface="Candara Light" panose="020E0502030303020204" pitchFamily="34" charset="0"/>
            </a:rPr>
            <a:t>What Matters to You Intro 1-pager</a:t>
          </a:r>
        </a:p>
      </dgm:t>
    </dgm:pt>
    <dgm:pt modelId="{F08920B3-4F1A-4253-B97A-B32A92F76C76}" type="parTrans" cxnId="{AD31E185-CACB-497F-ADE5-935AE9CAD317}">
      <dgm:prSet/>
      <dgm:spPr/>
      <dgm:t>
        <a:bodyPr/>
        <a:lstStyle/>
        <a:p>
          <a:endParaRPr lang="en-US"/>
        </a:p>
      </dgm:t>
    </dgm:pt>
    <dgm:pt modelId="{012E3C12-70E8-4494-8225-2B24B1CA6124}" type="sibTrans" cxnId="{AD31E185-CACB-497F-ADE5-935AE9CAD317}">
      <dgm:prSet/>
      <dgm:spPr/>
      <dgm:t>
        <a:bodyPr/>
        <a:lstStyle/>
        <a:p>
          <a:endParaRPr lang="en-US"/>
        </a:p>
      </dgm:t>
    </dgm:pt>
    <dgm:pt modelId="{45165856-3AD3-40B0-AF31-F51ED167354A}">
      <dgm:prSet phldrT="[Text]"/>
      <dgm:spPr/>
      <dgm:t>
        <a:bodyPr/>
        <a:lstStyle/>
        <a:p>
          <a:r>
            <a:rPr lang="en-US">
              <a:latin typeface="Candara Light" panose="020E0502030303020204" pitchFamily="34" charset="0"/>
            </a:rPr>
            <a:t>1-time</a:t>
          </a:r>
        </a:p>
      </dgm:t>
    </dgm:pt>
    <dgm:pt modelId="{7D018A63-73FC-4FEB-8CC1-71FA994C15B6}" type="parTrans" cxnId="{627F0B95-49C6-4401-B69A-49DDD67F2417}">
      <dgm:prSet/>
      <dgm:spPr/>
      <dgm:t>
        <a:bodyPr/>
        <a:lstStyle/>
        <a:p>
          <a:endParaRPr lang="en-US"/>
        </a:p>
      </dgm:t>
    </dgm:pt>
    <dgm:pt modelId="{AD34B9CC-6ED4-4F64-B004-5259095A53D3}" type="sibTrans" cxnId="{627F0B95-49C6-4401-B69A-49DDD67F2417}">
      <dgm:prSet/>
      <dgm:spPr/>
      <dgm:t>
        <a:bodyPr/>
        <a:lstStyle/>
        <a:p>
          <a:endParaRPr lang="en-US"/>
        </a:p>
      </dgm:t>
    </dgm:pt>
    <dgm:pt modelId="{788FD562-9407-4791-AFAA-4AB15C81E83D}">
      <dgm:prSet phldrT="[Text]"/>
      <dgm:spPr/>
      <dgm:t>
        <a:bodyPr/>
        <a:lstStyle/>
        <a:p>
          <a:r>
            <a:rPr lang="en-US">
              <a:latin typeface="Candara Light" panose="020E0502030303020204" pitchFamily="34" charset="0"/>
            </a:rPr>
            <a:t>Quick Tips for 1-Time Engagement Opportunities </a:t>
          </a:r>
        </a:p>
      </dgm:t>
    </dgm:pt>
    <dgm:pt modelId="{A3F6C24D-153A-42A7-8870-9EA095D87526}" type="parTrans" cxnId="{0E4F9BAD-FCF4-479E-816F-33BC04F2B5A7}">
      <dgm:prSet/>
      <dgm:spPr/>
      <dgm:t>
        <a:bodyPr/>
        <a:lstStyle/>
        <a:p>
          <a:endParaRPr lang="en-US"/>
        </a:p>
      </dgm:t>
    </dgm:pt>
    <dgm:pt modelId="{1CE7F488-21D9-4F26-90D6-C8EDD6FEAFD8}" type="sibTrans" cxnId="{0E4F9BAD-FCF4-479E-816F-33BC04F2B5A7}">
      <dgm:prSet/>
      <dgm:spPr/>
      <dgm:t>
        <a:bodyPr/>
        <a:lstStyle/>
        <a:p>
          <a:endParaRPr lang="en-US"/>
        </a:p>
      </dgm:t>
    </dgm:pt>
    <dgm:pt modelId="{C5356BAA-227C-49DC-81E4-34813A83DC81}">
      <dgm:prSet phldrT="[Text]"/>
      <dgm:spPr/>
      <dgm:t>
        <a:bodyPr/>
        <a:lstStyle/>
        <a:p>
          <a:r>
            <a:rPr lang="en-US">
              <a:latin typeface="Candara Light" panose="020E0502030303020204" pitchFamily="34" charset="0"/>
            </a:rPr>
            <a:t>Ongoing</a:t>
          </a:r>
        </a:p>
      </dgm:t>
    </dgm:pt>
    <dgm:pt modelId="{1C330219-D416-49A1-A505-EB951F4A68AC}" type="parTrans" cxnId="{04C294FE-462F-4B2B-9027-35692FC7769C}">
      <dgm:prSet/>
      <dgm:spPr/>
      <dgm:t>
        <a:bodyPr/>
        <a:lstStyle/>
        <a:p>
          <a:endParaRPr lang="en-US"/>
        </a:p>
      </dgm:t>
    </dgm:pt>
    <dgm:pt modelId="{846911C6-8A96-4665-91CC-910DE6C82837}" type="sibTrans" cxnId="{04C294FE-462F-4B2B-9027-35692FC7769C}">
      <dgm:prSet/>
      <dgm:spPr/>
      <dgm:t>
        <a:bodyPr/>
        <a:lstStyle/>
        <a:p>
          <a:endParaRPr lang="en-US"/>
        </a:p>
      </dgm:t>
    </dgm:pt>
    <dgm:pt modelId="{62B8ADDF-B115-45B0-92CE-ECA789331758}">
      <dgm:prSet phldrT="[Text]"/>
      <dgm:spPr/>
      <dgm:t>
        <a:bodyPr/>
        <a:lstStyle/>
        <a:p>
          <a:r>
            <a:rPr lang="en-US" dirty="0">
              <a:latin typeface="Candara Light" panose="020E0502030303020204" pitchFamily="34" charset="0"/>
            </a:rPr>
            <a:t>Integrating Advisors on Teams</a:t>
          </a:r>
        </a:p>
      </dgm:t>
    </dgm:pt>
    <dgm:pt modelId="{EE28CA33-486A-4496-83B1-4074693BE14E}" type="parTrans" cxnId="{0DA9BAB8-82E1-4F67-8ECB-552AEF17B3BE}">
      <dgm:prSet/>
      <dgm:spPr/>
      <dgm:t>
        <a:bodyPr/>
        <a:lstStyle/>
        <a:p>
          <a:endParaRPr lang="en-US"/>
        </a:p>
      </dgm:t>
    </dgm:pt>
    <dgm:pt modelId="{C881ABAE-3F90-4650-B0B5-141E0906D566}" type="sibTrans" cxnId="{0DA9BAB8-82E1-4F67-8ECB-552AEF17B3BE}">
      <dgm:prSet/>
      <dgm:spPr/>
      <dgm:t>
        <a:bodyPr/>
        <a:lstStyle/>
        <a:p>
          <a:endParaRPr lang="en-US"/>
        </a:p>
      </dgm:t>
    </dgm:pt>
    <dgm:pt modelId="{0D47E80C-6CEE-46D0-A0E5-96524ADA396B}" type="pres">
      <dgm:prSet presAssocID="{F8433A5C-3F25-425D-B97A-40D26A9FF68B}" presName="linearFlow" presStyleCnt="0">
        <dgm:presLayoutVars>
          <dgm:dir/>
          <dgm:animLvl val="lvl"/>
          <dgm:resizeHandles val="exact"/>
        </dgm:presLayoutVars>
      </dgm:prSet>
      <dgm:spPr/>
    </dgm:pt>
    <dgm:pt modelId="{049FB2C7-E965-4222-BED0-0CD148D416E1}" type="pres">
      <dgm:prSet presAssocID="{7BA74C08-66FA-4F1F-BE6A-970BF22BFD86}" presName="composite" presStyleCnt="0"/>
      <dgm:spPr/>
    </dgm:pt>
    <dgm:pt modelId="{CD1EF523-CAEF-42F2-931C-08795DC90407}" type="pres">
      <dgm:prSet presAssocID="{7BA74C08-66FA-4F1F-BE6A-970BF22BFD86}" presName="parentText" presStyleLbl="alignNode1" presStyleIdx="0" presStyleCnt="3">
        <dgm:presLayoutVars>
          <dgm:chMax val="1"/>
          <dgm:bulletEnabled val="1"/>
        </dgm:presLayoutVars>
      </dgm:prSet>
      <dgm:spPr/>
    </dgm:pt>
    <dgm:pt modelId="{EEFF76C4-4251-4E4D-BADF-167CBDF24223}" type="pres">
      <dgm:prSet presAssocID="{7BA74C08-66FA-4F1F-BE6A-970BF22BFD86}" presName="descendantText" presStyleLbl="alignAcc1" presStyleIdx="0" presStyleCnt="3">
        <dgm:presLayoutVars>
          <dgm:bulletEnabled val="1"/>
        </dgm:presLayoutVars>
      </dgm:prSet>
      <dgm:spPr/>
    </dgm:pt>
    <dgm:pt modelId="{D090F850-C7A7-4AE6-8B72-F6A7A5324CD3}" type="pres">
      <dgm:prSet presAssocID="{79F224C4-0275-47C6-B5A5-59DAC9D686F8}" presName="sp" presStyleCnt="0"/>
      <dgm:spPr/>
    </dgm:pt>
    <dgm:pt modelId="{107EB3CC-DBB5-456B-9056-CCF04D03C2D1}" type="pres">
      <dgm:prSet presAssocID="{45165856-3AD3-40B0-AF31-F51ED167354A}" presName="composite" presStyleCnt="0"/>
      <dgm:spPr/>
    </dgm:pt>
    <dgm:pt modelId="{8E1C9E32-9CEF-4648-94B9-F04E230EFD2B}" type="pres">
      <dgm:prSet presAssocID="{45165856-3AD3-40B0-AF31-F51ED167354A}" presName="parentText" presStyleLbl="alignNode1" presStyleIdx="1" presStyleCnt="3" custLinFactNeighborX="-2289" custLinFactNeighborY="0">
        <dgm:presLayoutVars>
          <dgm:chMax val="1"/>
          <dgm:bulletEnabled val="1"/>
        </dgm:presLayoutVars>
      </dgm:prSet>
      <dgm:spPr/>
    </dgm:pt>
    <dgm:pt modelId="{B36322A5-5D78-43BB-8A34-825353150328}" type="pres">
      <dgm:prSet presAssocID="{45165856-3AD3-40B0-AF31-F51ED167354A}" presName="descendantText" presStyleLbl="alignAcc1" presStyleIdx="1" presStyleCnt="3">
        <dgm:presLayoutVars>
          <dgm:bulletEnabled val="1"/>
        </dgm:presLayoutVars>
      </dgm:prSet>
      <dgm:spPr/>
    </dgm:pt>
    <dgm:pt modelId="{B40DC813-573A-4BDE-8E63-E247625F8F5A}" type="pres">
      <dgm:prSet presAssocID="{AD34B9CC-6ED4-4F64-B004-5259095A53D3}" presName="sp" presStyleCnt="0"/>
      <dgm:spPr/>
    </dgm:pt>
    <dgm:pt modelId="{14AFF805-AC77-43C2-AA78-1BFD2EC3C663}" type="pres">
      <dgm:prSet presAssocID="{C5356BAA-227C-49DC-81E4-34813A83DC81}" presName="composite" presStyleCnt="0"/>
      <dgm:spPr/>
    </dgm:pt>
    <dgm:pt modelId="{A70D7105-A925-48B1-9C45-6CD5B941DFA3}" type="pres">
      <dgm:prSet presAssocID="{C5356BAA-227C-49DC-81E4-34813A83DC81}" presName="parentText" presStyleLbl="alignNode1" presStyleIdx="2" presStyleCnt="3">
        <dgm:presLayoutVars>
          <dgm:chMax val="1"/>
          <dgm:bulletEnabled val="1"/>
        </dgm:presLayoutVars>
      </dgm:prSet>
      <dgm:spPr/>
    </dgm:pt>
    <dgm:pt modelId="{5A4C328B-FD2B-48BA-B063-8417F8F9D1C4}" type="pres">
      <dgm:prSet presAssocID="{C5356BAA-227C-49DC-81E4-34813A83DC81}" presName="descendantText" presStyleLbl="alignAcc1" presStyleIdx="2" presStyleCnt="3">
        <dgm:presLayoutVars>
          <dgm:bulletEnabled val="1"/>
        </dgm:presLayoutVars>
      </dgm:prSet>
      <dgm:spPr/>
    </dgm:pt>
  </dgm:ptLst>
  <dgm:cxnLst>
    <dgm:cxn modelId="{8C9F0D13-E3A4-436B-81D1-ABCEF0B89114}" srcId="{F8433A5C-3F25-425D-B97A-40D26A9FF68B}" destId="{7BA74C08-66FA-4F1F-BE6A-970BF22BFD86}" srcOrd="0" destOrd="0" parTransId="{8205762F-E542-441F-9E4C-C5BFFFADCC2F}" sibTransId="{79F224C4-0275-47C6-B5A5-59DAC9D686F8}"/>
    <dgm:cxn modelId="{40576532-A55F-44B5-A1D2-3636DBEDA461}" type="presOf" srcId="{788FD562-9407-4791-AFAA-4AB15C81E83D}" destId="{B36322A5-5D78-43BB-8A34-825353150328}" srcOrd="0" destOrd="0" presId="urn:microsoft.com/office/officeart/2005/8/layout/chevron2"/>
    <dgm:cxn modelId="{56CFEC38-5EE9-4440-8663-0E829FFD04FF}" type="presOf" srcId="{7BA74C08-66FA-4F1F-BE6A-970BF22BFD86}" destId="{CD1EF523-CAEF-42F2-931C-08795DC90407}" srcOrd="0" destOrd="0" presId="urn:microsoft.com/office/officeart/2005/8/layout/chevron2"/>
    <dgm:cxn modelId="{6A309046-B2C1-4895-B929-ECAD8542F4BA}" type="presOf" srcId="{62B8ADDF-B115-45B0-92CE-ECA789331758}" destId="{5A4C328B-FD2B-48BA-B063-8417F8F9D1C4}" srcOrd="0" destOrd="0" presId="urn:microsoft.com/office/officeart/2005/8/layout/chevron2"/>
    <dgm:cxn modelId="{8978D385-520F-4042-9504-47EFCAD0616F}" type="presOf" srcId="{C5356BAA-227C-49DC-81E4-34813A83DC81}" destId="{A70D7105-A925-48B1-9C45-6CD5B941DFA3}" srcOrd="0" destOrd="0" presId="urn:microsoft.com/office/officeart/2005/8/layout/chevron2"/>
    <dgm:cxn modelId="{AD31E185-CACB-497F-ADE5-935AE9CAD317}" srcId="{7BA74C08-66FA-4F1F-BE6A-970BF22BFD86}" destId="{69AD91D6-9758-435B-9CD6-82F36BC80260}" srcOrd="0" destOrd="0" parTransId="{F08920B3-4F1A-4253-B97A-B32A92F76C76}" sibTransId="{012E3C12-70E8-4494-8225-2B24B1CA6124}"/>
    <dgm:cxn modelId="{627F0B95-49C6-4401-B69A-49DDD67F2417}" srcId="{F8433A5C-3F25-425D-B97A-40D26A9FF68B}" destId="{45165856-3AD3-40B0-AF31-F51ED167354A}" srcOrd="1" destOrd="0" parTransId="{7D018A63-73FC-4FEB-8CC1-71FA994C15B6}" sibTransId="{AD34B9CC-6ED4-4F64-B004-5259095A53D3}"/>
    <dgm:cxn modelId="{DCF2609F-0B09-44CE-B115-2BE5E3DF6C2B}" type="presOf" srcId="{69AD91D6-9758-435B-9CD6-82F36BC80260}" destId="{EEFF76C4-4251-4E4D-BADF-167CBDF24223}" srcOrd="0" destOrd="0" presId="urn:microsoft.com/office/officeart/2005/8/layout/chevron2"/>
    <dgm:cxn modelId="{0E4F9BAD-FCF4-479E-816F-33BC04F2B5A7}" srcId="{45165856-3AD3-40B0-AF31-F51ED167354A}" destId="{788FD562-9407-4791-AFAA-4AB15C81E83D}" srcOrd="0" destOrd="0" parTransId="{A3F6C24D-153A-42A7-8870-9EA095D87526}" sibTransId="{1CE7F488-21D9-4F26-90D6-C8EDD6FEAFD8}"/>
    <dgm:cxn modelId="{87E824B2-AA3B-4984-B422-5C034AC4B0B9}" type="presOf" srcId="{F8433A5C-3F25-425D-B97A-40D26A9FF68B}" destId="{0D47E80C-6CEE-46D0-A0E5-96524ADA396B}" srcOrd="0" destOrd="0" presId="urn:microsoft.com/office/officeart/2005/8/layout/chevron2"/>
    <dgm:cxn modelId="{0DA9BAB8-82E1-4F67-8ECB-552AEF17B3BE}" srcId="{C5356BAA-227C-49DC-81E4-34813A83DC81}" destId="{62B8ADDF-B115-45B0-92CE-ECA789331758}" srcOrd="0" destOrd="0" parTransId="{EE28CA33-486A-4496-83B1-4074693BE14E}" sibTransId="{C881ABAE-3F90-4650-B0B5-141E0906D566}"/>
    <dgm:cxn modelId="{DF0042C0-98C5-4978-BF25-33FA2743770B}" type="presOf" srcId="{45165856-3AD3-40B0-AF31-F51ED167354A}" destId="{8E1C9E32-9CEF-4648-94B9-F04E230EFD2B}" srcOrd="0" destOrd="0" presId="urn:microsoft.com/office/officeart/2005/8/layout/chevron2"/>
    <dgm:cxn modelId="{04C294FE-462F-4B2B-9027-35692FC7769C}" srcId="{F8433A5C-3F25-425D-B97A-40D26A9FF68B}" destId="{C5356BAA-227C-49DC-81E4-34813A83DC81}" srcOrd="2" destOrd="0" parTransId="{1C330219-D416-49A1-A505-EB951F4A68AC}" sibTransId="{846911C6-8A96-4665-91CC-910DE6C82837}"/>
    <dgm:cxn modelId="{389CFBF4-BCB5-4A7E-A03F-9F4132295F89}" type="presParOf" srcId="{0D47E80C-6CEE-46D0-A0E5-96524ADA396B}" destId="{049FB2C7-E965-4222-BED0-0CD148D416E1}" srcOrd="0" destOrd="0" presId="urn:microsoft.com/office/officeart/2005/8/layout/chevron2"/>
    <dgm:cxn modelId="{757C5F4F-E53F-4714-AF81-204584B5CAE2}" type="presParOf" srcId="{049FB2C7-E965-4222-BED0-0CD148D416E1}" destId="{CD1EF523-CAEF-42F2-931C-08795DC90407}" srcOrd="0" destOrd="0" presId="urn:microsoft.com/office/officeart/2005/8/layout/chevron2"/>
    <dgm:cxn modelId="{C2B61451-12DD-47B8-88D8-B56D9CA05E21}" type="presParOf" srcId="{049FB2C7-E965-4222-BED0-0CD148D416E1}" destId="{EEFF76C4-4251-4E4D-BADF-167CBDF24223}" srcOrd="1" destOrd="0" presId="urn:microsoft.com/office/officeart/2005/8/layout/chevron2"/>
    <dgm:cxn modelId="{4324FFC2-D31A-42CC-BA2C-B5E135CE421B}" type="presParOf" srcId="{0D47E80C-6CEE-46D0-A0E5-96524ADA396B}" destId="{D090F850-C7A7-4AE6-8B72-F6A7A5324CD3}" srcOrd="1" destOrd="0" presId="urn:microsoft.com/office/officeart/2005/8/layout/chevron2"/>
    <dgm:cxn modelId="{46EBA007-9A0B-4613-B87F-F31A73FCAD4C}" type="presParOf" srcId="{0D47E80C-6CEE-46D0-A0E5-96524ADA396B}" destId="{107EB3CC-DBB5-456B-9056-CCF04D03C2D1}" srcOrd="2" destOrd="0" presId="urn:microsoft.com/office/officeart/2005/8/layout/chevron2"/>
    <dgm:cxn modelId="{F042E6F5-4121-47AB-92CD-5A21337460DA}" type="presParOf" srcId="{107EB3CC-DBB5-456B-9056-CCF04D03C2D1}" destId="{8E1C9E32-9CEF-4648-94B9-F04E230EFD2B}" srcOrd="0" destOrd="0" presId="urn:microsoft.com/office/officeart/2005/8/layout/chevron2"/>
    <dgm:cxn modelId="{9A3F7BE4-9B58-46E7-B7D8-3EE72423E3D5}" type="presParOf" srcId="{107EB3CC-DBB5-456B-9056-CCF04D03C2D1}" destId="{B36322A5-5D78-43BB-8A34-825353150328}" srcOrd="1" destOrd="0" presId="urn:microsoft.com/office/officeart/2005/8/layout/chevron2"/>
    <dgm:cxn modelId="{0B206159-A76B-4D37-B4D8-96286709C5A2}" type="presParOf" srcId="{0D47E80C-6CEE-46D0-A0E5-96524ADA396B}" destId="{B40DC813-573A-4BDE-8E63-E247625F8F5A}" srcOrd="3" destOrd="0" presId="urn:microsoft.com/office/officeart/2005/8/layout/chevron2"/>
    <dgm:cxn modelId="{F6E7150F-3ED8-4A4E-A8E9-55937AD4E069}" type="presParOf" srcId="{0D47E80C-6CEE-46D0-A0E5-96524ADA396B}" destId="{14AFF805-AC77-43C2-AA78-1BFD2EC3C663}" srcOrd="4" destOrd="0" presId="urn:microsoft.com/office/officeart/2005/8/layout/chevron2"/>
    <dgm:cxn modelId="{30FBC314-2025-49E3-8D36-B5206B2050FF}" type="presParOf" srcId="{14AFF805-AC77-43C2-AA78-1BFD2EC3C663}" destId="{A70D7105-A925-48B1-9C45-6CD5B941DFA3}" srcOrd="0" destOrd="0" presId="urn:microsoft.com/office/officeart/2005/8/layout/chevron2"/>
    <dgm:cxn modelId="{1AF1896E-0780-464E-9C06-6547968B7AFD}" type="presParOf" srcId="{14AFF805-AC77-43C2-AA78-1BFD2EC3C663}" destId="{5A4C328B-FD2B-48BA-B063-8417F8F9D1C4}"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1C16A-277B-4303-8850-658CAA9E9639}">
      <dsp:nvSpPr>
        <dsp:cNvPr id="0" name=""/>
        <dsp:cNvSpPr/>
      </dsp:nvSpPr>
      <dsp:spPr>
        <a:xfrm>
          <a:off x="-3578957" y="-550043"/>
          <a:ext cx="4266620" cy="4266620"/>
        </a:xfrm>
        <a:prstGeom prst="blockArc">
          <a:avLst>
            <a:gd name="adj1" fmla="val 18900000"/>
            <a:gd name="adj2" fmla="val 2700000"/>
            <a:gd name="adj3" fmla="val 50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644F35-3C6F-4AB4-B612-FEE236B05951}">
      <dsp:nvSpPr>
        <dsp:cNvPr id="0" name=""/>
        <dsp:cNvSpPr/>
      </dsp:nvSpPr>
      <dsp:spPr>
        <a:xfrm>
          <a:off x="442200" y="316653"/>
          <a:ext cx="4895238" cy="6333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68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j-lt"/>
            </a:rPr>
            <a:t>Improved Joy in Work</a:t>
          </a:r>
        </a:p>
      </dsp:txBody>
      <dsp:txXfrm>
        <a:off x="442200" y="316653"/>
        <a:ext cx="4895238" cy="633306"/>
      </dsp:txXfrm>
    </dsp:sp>
    <dsp:sp modelId="{4193EA77-86C4-4D91-A287-6EB495E6A8FA}">
      <dsp:nvSpPr>
        <dsp:cNvPr id="0" name=""/>
        <dsp:cNvSpPr/>
      </dsp:nvSpPr>
      <dsp:spPr>
        <a:xfrm>
          <a:off x="46384" y="237489"/>
          <a:ext cx="791633" cy="79163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BD2FE2-C16E-4CDC-B917-B33982FA0808}">
      <dsp:nvSpPr>
        <dsp:cNvPr id="0" name=""/>
        <dsp:cNvSpPr/>
      </dsp:nvSpPr>
      <dsp:spPr>
        <a:xfrm>
          <a:off x="672407" y="1266613"/>
          <a:ext cx="4665031" cy="633306"/>
        </a:xfrm>
        <a:prstGeom prst="rect">
          <a:avLst/>
        </a:prstGeom>
        <a:solidFill>
          <a:srgbClr val="99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68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j-lt"/>
            </a:rPr>
            <a:t>Increased Retention</a:t>
          </a:r>
        </a:p>
      </dsp:txBody>
      <dsp:txXfrm>
        <a:off x="672407" y="1266613"/>
        <a:ext cx="4665031" cy="633306"/>
      </dsp:txXfrm>
    </dsp:sp>
    <dsp:sp modelId="{967F4536-3816-4C00-ABE0-FF408F5043F4}">
      <dsp:nvSpPr>
        <dsp:cNvPr id="0" name=""/>
        <dsp:cNvSpPr/>
      </dsp:nvSpPr>
      <dsp:spPr>
        <a:xfrm>
          <a:off x="276591" y="1187449"/>
          <a:ext cx="791633" cy="791633"/>
        </a:xfrm>
        <a:prstGeom prst="ellipse">
          <a:avLst/>
        </a:prstGeom>
        <a:solidFill>
          <a:schemeClr val="lt1">
            <a:hueOff val="0"/>
            <a:satOff val="0"/>
            <a:lumOff val="0"/>
            <a:alphaOff val="0"/>
          </a:schemeClr>
        </a:solidFill>
        <a:ln w="12700" cap="flat" cmpd="sng" algn="ctr">
          <a:solidFill>
            <a:srgbClr val="990099"/>
          </a:solidFill>
          <a:prstDash val="solid"/>
          <a:miter lim="800000"/>
        </a:ln>
        <a:effectLst/>
      </dsp:spPr>
      <dsp:style>
        <a:lnRef idx="2">
          <a:scrgbClr r="0" g="0" b="0"/>
        </a:lnRef>
        <a:fillRef idx="1">
          <a:scrgbClr r="0" g="0" b="0"/>
        </a:fillRef>
        <a:effectRef idx="0">
          <a:scrgbClr r="0" g="0" b="0"/>
        </a:effectRef>
        <a:fontRef idx="minor"/>
      </dsp:style>
    </dsp:sp>
    <dsp:sp modelId="{F0C212DA-C50C-4A49-B383-74F10726A629}">
      <dsp:nvSpPr>
        <dsp:cNvPr id="0" name=""/>
        <dsp:cNvSpPr/>
      </dsp:nvSpPr>
      <dsp:spPr>
        <a:xfrm>
          <a:off x="442200" y="2216573"/>
          <a:ext cx="4895238" cy="633306"/>
        </a:xfrm>
        <a:prstGeom prst="rect">
          <a:avLst/>
        </a:prstGeom>
        <a:solidFill>
          <a:srgbClr val="AAD2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68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j-lt"/>
            </a:rPr>
            <a:t>Increased Organizational Partnership</a:t>
          </a:r>
        </a:p>
      </dsp:txBody>
      <dsp:txXfrm>
        <a:off x="442200" y="2216573"/>
        <a:ext cx="4895238" cy="633306"/>
      </dsp:txXfrm>
    </dsp:sp>
    <dsp:sp modelId="{09BD0036-F1FC-4A96-B805-C11C5BADA0E3}">
      <dsp:nvSpPr>
        <dsp:cNvPr id="0" name=""/>
        <dsp:cNvSpPr/>
      </dsp:nvSpPr>
      <dsp:spPr>
        <a:xfrm>
          <a:off x="46384" y="2137409"/>
          <a:ext cx="791633" cy="791633"/>
        </a:xfrm>
        <a:prstGeom prst="ellipse">
          <a:avLst/>
        </a:prstGeom>
        <a:solidFill>
          <a:schemeClr val="lt1">
            <a:hueOff val="0"/>
            <a:satOff val="0"/>
            <a:lumOff val="0"/>
            <a:alphaOff val="0"/>
          </a:schemeClr>
        </a:solidFill>
        <a:ln w="12700" cap="flat" cmpd="sng" algn="ctr">
          <a:solidFill>
            <a:srgbClr val="AAD29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EF523-CAEF-42F2-931C-08795DC90407}">
      <dsp:nvSpPr>
        <dsp:cNvPr id="0" name=""/>
        <dsp:cNvSpPr/>
      </dsp:nvSpPr>
      <dsp:spPr>
        <a:xfrm rot="5400000">
          <a:off x="-224746" y="226576"/>
          <a:ext cx="1498306" cy="1048814"/>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Candara Light" panose="020E0502030303020204" pitchFamily="34" charset="0"/>
            </a:rPr>
            <a:t>Bedside</a:t>
          </a:r>
        </a:p>
      </dsp:txBody>
      <dsp:txXfrm rot="-5400000">
        <a:off x="0" y="526237"/>
        <a:ext cx="1048814" cy="449492"/>
      </dsp:txXfrm>
    </dsp:sp>
    <dsp:sp modelId="{EEFF76C4-4251-4E4D-BADF-167CBDF24223}">
      <dsp:nvSpPr>
        <dsp:cNvPr id="0" name=""/>
        <dsp:cNvSpPr/>
      </dsp:nvSpPr>
      <dsp:spPr>
        <a:xfrm rot="5400000">
          <a:off x="2067125" y="-1016479"/>
          <a:ext cx="973899" cy="3010520"/>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Candara Light" panose="020E0502030303020204" pitchFamily="34" charset="0"/>
            </a:rPr>
            <a:t>What Matters to You Intro 1-pager</a:t>
          </a:r>
        </a:p>
      </dsp:txBody>
      <dsp:txXfrm rot="-5400000">
        <a:off x="1048815" y="49373"/>
        <a:ext cx="2962978" cy="878815"/>
      </dsp:txXfrm>
    </dsp:sp>
    <dsp:sp modelId="{8E1C9E32-9CEF-4648-94B9-F04E230EFD2B}">
      <dsp:nvSpPr>
        <dsp:cNvPr id="0" name=""/>
        <dsp:cNvSpPr/>
      </dsp:nvSpPr>
      <dsp:spPr>
        <a:xfrm rot="5400000">
          <a:off x="-224746" y="1529496"/>
          <a:ext cx="1498306" cy="1048814"/>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Candara Light" panose="020E0502030303020204" pitchFamily="34" charset="0"/>
            </a:rPr>
            <a:t>1-time</a:t>
          </a:r>
        </a:p>
      </dsp:txBody>
      <dsp:txXfrm rot="-5400000">
        <a:off x="0" y="1829157"/>
        <a:ext cx="1048814" cy="449492"/>
      </dsp:txXfrm>
    </dsp:sp>
    <dsp:sp modelId="{B36322A5-5D78-43BB-8A34-825353150328}">
      <dsp:nvSpPr>
        <dsp:cNvPr id="0" name=""/>
        <dsp:cNvSpPr/>
      </dsp:nvSpPr>
      <dsp:spPr>
        <a:xfrm rot="5400000">
          <a:off x="2067125" y="286440"/>
          <a:ext cx="973899" cy="3010520"/>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latin typeface="Candara Light" panose="020E0502030303020204" pitchFamily="34" charset="0"/>
            </a:rPr>
            <a:t>Quick Tips for 1-Time Engagement Opportunities </a:t>
          </a:r>
        </a:p>
      </dsp:txBody>
      <dsp:txXfrm rot="-5400000">
        <a:off x="1048815" y="1352292"/>
        <a:ext cx="2962978" cy="878815"/>
      </dsp:txXfrm>
    </dsp:sp>
    <dsp:sp modelId="{A70D7105-A925-48B1-9C45-6CD5B941DFA3}">
      <dsp:nvSpPr>
        <dsp:cNvPr id="0" name=""/>
        <dsp:cNvSpPr/>
      </dsp:nvSpPr>
      <dsp:spPr>
        <a:xfrm rot="5400000">
          <a:off x="-224746" y="2832416"/>
          <a:ext cx="1498306" cy="1048814"/>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Candara Light" panose="020E0502030303020204" pitchFamily="34" charset="0"/>
            </a:rPr>
            <a:t>Ongoing</a:t>
          </a:r>
        </a:p>
      </dsp:txBody>
      <dsp:txXfrm rot="-5400000">
        <a:off x="0" y="3132077"/>
        <a:ext cx="1048814" cy="449492"/>
      </dsp:txXfrm>
    </dsp:sp>
    <dsp:sp modelId="{5A4C328B-FD2B-48BA-B063-8417F8F9D1C4}">
      <dsp:nvSpPr>
        <dsp:cNvPr id="0" name=""/>
        <dsp:cNvSpPr/>
      </dsp:nvSpPr>
      <dsp:spPr>
        <a:xfrm rot="5400000">
          <a:off x="2067125" y="1589359"/>
          <a:ext cx="973899" cy="3010520"/>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Candara Light" panose="020E0502030303020204" pitchFamily="34" charset="0"/>
            </a:rPr>
            <a:t>Integrating Advisors on Teams</a:t>
          </a:r>
        </a:p>
      </dsp:txBody>
      <dsp:txXfrm rot="-5400000">
        <a:off x="1048815" y="2655211"/>
        <a:ext cx="2962978" cy="87881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50D7E442-3B19-40A2-ADE3-568AF4053E66}" type="datetimeFigureOut">
              <a:rPr lang="en-US" smtClean="0"/>
              <a:t>2/12/2024</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FAAA9BB6-CCDA-4F86-8E21-C6A2ABAD1EB4}" type="slidenum">
              <a:rPr lang="en-US" smtClean="0"/>
              <a:t>‹#›</a:t>
            </a:fld>
            <a:endParaRPr lang="en-US"/>
          </a:p>
        </p:txBody>
      </p:sp>
    </p:spTree>
    <p:extLst>
      <p:ext uri="{BB962C8B-B14F-4D97-AF65-F5344CB8AC3E}">
        <p14:creationId xmlns:p14="http://schemas.microsoft.com/office/powerpoint/2010/main" val="165632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F02C569-0C04-402C-995C-7CD7F6CA725C}" type="datetimeFigureOut">
              <a:rPr lang="en-US" smtClean="0"/>
              <a:t>2/12/2024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DD30F1C-BCA4-4046-80CD-C156E1A81C11}" type="slidenum">
              <a:rPr lang="en-US" smtClean="0"/>
              <a:t>‹#›</a:t>
            </a:fld>
            <a:endParaRPr lang="en-US"/>
          </a:p>
        </p:txBody>
      </p:sp>
    </p:spTree>
    <p:extLst>
      <p:ext uri="{BB962C8B-B14F-4D97-AF65-F5344CB8AC3E}">
        <p14:creationId xmlns:p14="http://schemas.microsoft.com/office/powerpoint/2010/main" val="368689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Hello</a:t>
            </a:r>
            <a:r>
              <a:rPr lang="en-CA" baseline="0" dirty="0"/>
              <a:t> everyone- thank you for taking the time to learn more about the People Centred Care Strategy for Southern Health-</a:t>
            </a:r>
            <a:r>
              <a:rPr lang="en-CA" baseline="0" dirty="0" err="1"/>
              <a:t>Sante</a:t>
            </a:r>
            <a:r>
              <a:rPr lang="en-CA" baseline="0" dirty="0"/>
              <a:t> </a:t>
            </a:r>
            <a:r>
              <a:rPr lang="en-CA" baseline="0" dirty="0" err="1"/>
              <a:t>Sud</a:t>
            </a:r>
            <a:r>
              <a:rPr lang="en-CA" baseline="0" dirty="0"/>
              <a:t>.  This presentation is meant to give you some background about the What Matters to You Initiative and also give you and your team the opportunity to practice using some of the tools so you can build confidence using them in your work environments.  </a:t>
            </a:r>
          </a:p>
          <a:p>
            <a:endParaRPr lang="en-CA" baseline="0" dirty="0"/>
          </a:p>
          <a:p>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a:t>
            </a:fld>
            <a:endParaRPr lang="en-US"/>
          </a:p>
        </p:txBody>
      </p:sp>
    </p:spTree>
    <p:extLst>
      <p:ext uri="{BB962C8B-B14F-4D97-AF65-F5344CB8AC3E}">
        <p14:creationId xmlns:p14="http://schemas.microsoft.com/office/powerpoint/2010/main" val="1249639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group today, I’d</a:t>
            </a:r>
            <a:r>
              <a:rPr lang="en-US" baseline="0" dirty="0"/>
              <a:t> like you to discuss the differences between asking What’s the matter WITH you AND What Matters TO you?  </a:t>
            </a:r>
          </a:p>
          <a:p>
            <a:endParaRPr lang="en-US" baseline="0" dirty="0"/>
          </a:p>
          <a:p>
            <a:r>
              <a:rPr lang="en-US" baseline="0" dirty="0"/>
              <a:t>What assumptions do the questions make?</a:t>
            </a:r>
          </a:p>
          <a:p>
            <a:r>
              <a:rPr lang="en-US" baseline="0" dirty="0"/>
              <a:t>What does it say about the power dynamics?  </a:t>
            </a:r>
          </a:p>
          <a:p>
            <a:endParaRPr lang="en-US" dirty="0"/>
          </a:p>
        </p:txBody>
      </p:sp>
      <p:sp>
        <p:nvSpPr>
          <p:cNvPr id="4" name="Slide Number Placeholder 3"/>
          <p:cNvSpPr>
            <a:spLocks noGrp="1"/>
          </p:cNvSpPr>
          <p:nvPr>
            <p:ph type="sldNum" sz="quarter" idx="10"/>
          </p:nvPr>
        </p:nvSpPr>
        <p:spPr/>
        <p:txBody>
          <a:bodyPr/>
          <a:lstStyle/>
          <a:p>
            <a:fld id="{FDD30F1C-BCA4-4046-80CD-C156E1A81C11}" type="slidenum">
              <a:rPr lang="en-US" smtClean="0"/>
              <a:t>10</a:t>
            </a:fld>
            <a:endParaRPr lang="en-US"/>
          </a:p>
        </p:txBody>
      </p:sp>
    </p:spTree>
    <p:extLst>
      <p:ext uri="{BB962C8B-B14F-4D97-AF65-F5344CB8AC3E}">
        <p14:creationId xmlns:p14="http://schemas.microsoft.com/office/powerpoint/2010/main" val="43536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a:t>
            </a:r>
            <a:r>
              <a:rPr lang="en-CA" baseline="0" dirty="0"/>
              <a:t> What Matters to You movement has proven benefits to staff which you can see on this slide.  It brings meaning into your workplaces and has shown improved joy in work which increases retention and connection with the organization overall.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11</a:t>
            </a:fld>
            <a:endParaRPr lang="en-US"/>
          </a:p>
        </p:txBody>
      </p:sp>
    </p:spTree>
    <p:extLst>
      <p:ext uri="{BB962C8B-B14F-4D97-AF65-F5344CB8AC3E}">
        <p14:creationId xmlns:p14="http://schemas.microsoft.com/office/powerpoint/2010/main" val="3061306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2060"/>
                </a:solidFill>
                <a:latin typeface="Calibri" panose="020F0502020204030204" pitchFamily="34" charset="0"/>
              </a:rPr>
              <a:t>Let’s talk</a:t>
            </a:r>
            <a:r>
              <a:rPr lang="en-US" sz="1200" baseline="0" dirty="0">
                <a:solidFill>
                  <a:srgbClr val="002060"/>
                </a:solidFill>
                <a:latin typeface="Calibri" panose="020F0502020204030204" pitchFamily="34" charset="0"/>
              </a:rPr>
              <a:t> more about joy in work since it’s something we could all use a bit more of these days I’m sure.  Joy in work is the emotion of pleasure, feeling of success and satisfaction as a result of meaningful action.  It’s the intellectual, behavioral and emotional commitment to meaningful and satisfying work.  </a:t>
            </a:r>
          </a:p>
          <a:p>
            <a:pPr marL="0" indent="0">
              <a:buNone/>
            </a:pPr>
            <a:endParaRPr lang="en-US" sz="1200" baseline="0" dirty="0">
              <a:solidFill>
                <a:srgbClr val="002060"/>
              </a:solidFill>
              <a:latin typeface="Calibri" panose="020F0502020204030204" pitchFamily="34" charset="0"/>
            </a:endParaRPr>
          </a:p>
          <a:p>
            <a:pPr marL="0" indent="0">
              <a:buNone/>
            </a:pPr>
            <a:r>
              <a:rPr lang="en-US" sz="1200" baseline="0" dirty="0">
                <a:solidFill>
                  <a:srgbClr val="002060"/>
                </a:solidFill>
                <a:latin typeface="Calibri" panose="020F0502020204030204" pitchFamily="34" charset="0"/>
              </a:rPr>
              <a:t>Joy is about having a personal impact- if you reconnect with joy and purpose in your work, it increases compassion and empathy and improves physical and mental health.  There are many studies that show that joy in work increases productivity AND accuracy.  So it really is a win-win for the organization and for individual staff members.  And in turn- it will certainly have positive impact on those we serve in our facilities and programs.</a:t>
            </a:r>
            <a:endParaRPr lang="en-US" sz="1200" dirty="0">
              <a:solidFill>
                <a:srgbClr val="002060"/>
              </a:solidFill>
              <a:latin typeface="Calibri" panose="020F0502020204030204" pitchFamily="34" charset="0"/>
            </a:endParaRPr>
          </a:p>
          <a:p>
            <a:pPr marL="0" indent="0">
              <a:buNone/>
            </a:pPr>
            <a:endParaRPr lang="en-US" sz="1200" i="1" dirty="0">
              <a:solidFill>
                <a:srgbClr val="002060"/>
              </a:solidFill>
              <a:latin typeface="Calibri" panose="020F0502020204030204" pitchFamily="34" charset="0"/>
            </a:endParaRPr>
          </a:p>
          <a:p>
            <a:pPr marL="0" indent="0">
              <a:buNone/>
            </a:pPr>
            <a:r>
              <a:rPr lang="en-US" sz="1200" i="1" dirty="0">
                <a:solidFill>
                  <a:srgbClr val="002060"/>
                </a:solidFill>
                <a:latin typeface="Calibri" panose="020F0502020204030204" pitchFamily="34" charset="0"/>
              </a:rPr>
              <a:t>REFERENCES</a:t>
            </a:r>
          </a:p>
          <a:p>
            <a:r>
              <a:rPr lang="en-US" sz="1200" i="1" dirty="0">
                <a:solidFill>
                  <a:srgbClr val="002060"/>
                </a:solidFill>
                <a:latin typeface="Calibri" panose="020F0502020204030204" pitchFamily="34" charset="0"/>
              </a:rPr>
              <a:t>Lucian </a:t>
            </a:r>
            <a:r>
              <a:rPr lang="en-US" sz="1200" i="1" dirty="0" err="1">
                <a:solidFill>
                  <a:srgbClr val="002060"/>
                </a:solidFill>
                <a:latin typeface="Calibri" panose="020F0502020204030204" pitchFamily="34" charset="0"/>
              </a:rPr>
              <a:t>Leape</a:t>
            </a:r>
            <a:r>
              <a:rPr lang="en-US" sz="1200" i="1" dirty="0">
                <a:solidFill>
                  <a:srgbClr val="002060"/>
                </a:solidFill>
                <a:latin typeface="Calibri" panose="020F0502020204030204" pitchFamily="34" charset="0"/>
              </a:rPr>
              <a:t> Institute. 2013. Through the eyes of the workforce: creating joy, meaning and safer healthcare. Boston, MA: National Patient Safety Foundation. </a:t>
            </a:r>
          </a:p>
          <a:p>
            <a:r>
              <a:rPr lang="en-US" sz="1200" i="1" dirty="0">
                <a:solidFill>
                  <a:srgbClr val="002060"/>
                </a:solidFill>
                <a:latin typeface="Calibri" panose="020F0502020204030204" pitchFamily="34" charset="0"/>
              </a:rPr>
              <a:t>Sirota D &amp; Klein D. (2013) The Enthusiastic Employee: How Companies Profit by Giving Workers What They Want</a:t>
            </a:r>
          </a:p>
          <a:p>
            <a:r>
              <a:rPr lang="en-US" sz="1200" i="1" dirty="0">
                <a:solidFill>
                  <a:srgbClr val="002060"/>
                </a:solidFill>
                <a:latin typeface="Calibri" panose="020F0502020204030204" pitchFamily="34" charset="0"/>
              </a:rPr>
              <a:t>Anchor, S, (2010), The Happiness Advantage: Seven Principles of Positive Psychology That Fuel Success and Performance at Work.</a:t>
            </a:r>
          </a:p>
          <a:p>
            <a:endParaRPr lang="en-US" sz="2800" i="1" dirty="0">
              <a:solidFill>
                <a:srgbClr val="002060"/>
              </a:solidFill>
              <a:latin typeface="Calibri" panose="020F0502020204030204" pitchFamily="34" charset="0"/>
            </a:endParaRPr>
          </a:p>
          <a:p>
            <a:pPr marL="171450" indent="-171450">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FDD30F1C-BCA4-4046-80CD-C156E1A81C11}" type="slidenum">
              <a:rPr lang="en-US" smtClean="0"/>
              <a:t>12</a:t>
            </a:fld>
            <a:endParaRPr lang="en-US"/>
          </a:p>
        </p:txBody>
      </p:sp>
    </p:spTree>
    <p:extLst>
      <p:ext uri="{BB962C8B-B14F-4D97-AF65-F5344CB8AC3E}">
        <p14:creationId xmlns:p14="http://schemas.microsoft.com/office/powerpoint/2010/main" val="1540818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Just a note for those people who</a:t>
            </a:r>
            <a:r>
              <a:rPr lang="en-CA" baseline="0" dirty="0"/>
              <a:t> think that joy is derived from one-time actions or treats or tokens… these types of action may have momentary moments of joy associated with them but true joy is only derived from finding meaning in your work and knowing that you made an impact.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13</a:t>
            </a:fld>
            <a:endParaRPr lang="en-US"/>
          </a:p>
        </p:txBody>
      </p:sp>
    </p:spTree>
    <p:extLst>
      <p:ext uri="{BB962C8B-B14F-4D97-AF65-F5344CB8AC3E}">
        <p14:creationId xmlns:p14="http://schemas.microsoft.com/office/powerpoint/2010/main" val="257460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 when</a:t>
            </a:r>
            <a:r>
              <a:rPr lang="en-US" baseline="0" dirty="0"/>
              <a:t> joy is missing from the work place, we see lower levels of empathy, more mistakes, lower patient satisfaction, reduced adherence to treatment plans and overuse of resources.  These certainly all relate to quality and patient safety.  We need to infuse this back into our workplaces in as many ways as possible- but it has to be through meaningful work- not more tasks.  </a:t>
            </a:r>
            <a:endParaRPr lang="en-US" dirty="0"/>
          </a:p>
        </p:txBody>
      </p:sp>
      <p:sp>
        <p:nvSpPr>
          <p:cNvPr id="4" name="Slide Number Placeholder 3"/>
          <p:cNvSpPr>
            <a:spLocks noGrp="1"/>
          </p:cNvSpPr>
          <p:nvPr>
            <p:ph type="sldNum" sz="quarter" idx="10"/>
          </p:nvPr>
        </p:nvSpPr>
        <p:spPr/>
        <p:txBody>
          <a:bodyPr/>
          <a:lstStyle/>
          <a:p>
            <a:fld id="{FDD30F1C-BCA4-4046-80CD-C156E1A81C11}" type="slidenum">
              <a:rPr lang="en-US" smtClean="0"/>
              <a:t>14</a:t>
            </a:fld>
            <a:endParaRPr lang="en-US"/>
          </a:p>
        </p:txBody>
      </p:sp>
    </p:spTree>
    <p:extLst>
      <p:ext uri="{BB962C8B-B14F-4D97-AF65-F5344CB8AC3E}">
        <p14:creationId xmlns:p14="http://schemas.microsoft.com/office/powerpoint/2010/main" val="1295991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your team today, please discuss the consider</a:t>
            </a:r>
            <a:r>
              <a:rPr lang="en-CA" baseline="0" dirty="0"/>
              <a:t> the following questions- </a:t>
            </a:r>
          </a:p>
          <a:p>
            <a:endParaRPr lang="en-CA" baseline="0" dirty="0"/>
          </a:p>
          <a:p>
            <a:r>
              <a:rPr lang="en-CA" baseline="0" dirty="0"/>
              <a:t>Could your work environment use more joy in work?</a:t>
            </a:r>
          </a:p>
          <a:p>
            <a:r>
              <a:rPr lang="en-CA" baseline="0" dirty="0"/>
              <a:t>And how might incorporating what matters to you conversations in your workplace help with that?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15</a:t>
            </a:fld>
            <a:endParaRPr lang="en-US"/>
          </a:p>
        </p:txBody>
      </p:sp>
    </p:spTree>
    <p:extLst>
      <p:ext uri="{BB962C8B-B14F-4D97-AF65-F5344CB8AC3E}">
        <p14:creationId xmlns:p14="http://schemas.microsoft.com/office/powerpoint/2010/main" val="2038955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where do we start?</a:t>
            </a:r>
            <a:r>
              <a:rPr lang="en-CA" baseline="0" dirty="0"/>
              <a:t>  It’s important to realize that small acts can have a big impact on both patients and staff so you just have to start somewhere.  A few suggestions are listed on this slide.  Get comfortable with the suite of tools that have been developed for you- we’ll discuss those more in the slides ahead.  Work with your team to brainstorm ways to embed the tools and culture of What Matters to You into your work environment.  And then keep checking in and making improvements as you go.  We know that there are ways to adapt the concept in all work environments and has been tested with all kinds of examples and tools to help support you.  Don’t be afraid to jump in and join the movement!</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16</a:t>
            </a:fld>
            <a:endParaRPr lang="en-US"/>
          </a:p>
        </p:txBody>
      </p:sp>
    </p:spTree>
    <p:extLst>
      <p:ext uri="{BB962C8B-B14F-4D97-AF65-F5344CB8AC3E}">
        <p14:creationId xmlns:p14="http://schemas.microsoft.com/office/powerpoint/2010/main" val="2402670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a:t>
            </a:r>
            <a:r>
              <a:rPr lang="en-CA" baseline="0" dirty="0"/>
              <a:t> is a sample of some of the tools that have been developed to support the work you may want to do.  You’ll notice a consistent look and feel with a variation of burgundy and teal stripes along the bottom of the documents to differentiate tools for patients and public and tools for staff.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17</a:t>
            </a:fld>
            <a:endParaRPr lang="en-US"/>
          </a:p>
        </p:txBody>
      </p:sp>
    </p:spTree>
    <p:extLst>
      <p:ext uri="{BB962C8B-B14F-4D97-AF65-F5344CB8AC3E}">
        <p14:creationId xmlns:p14="http://schemas.microsoft.com/office/powerpoint/2010/main" val="3189572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the graphic you will currently find on the Health Provider site under staff resources/what matters to you.  </a:t>
            </a:r>
          </a:p>
          <a:p>
            <a:endParaRPr lang="en-US" baseline="0" dirty="0"/>
          </a:p>
          <a:p>
            <a:r>
              <a:rPr lang="en-US" baseline="0" dirty="0"/>
              <a:t>There are tools for public and tools for staff based on the depth of engagement opportunity you’d like to pursue.  So if you’d like to try What Matters to You at the bedside, we have a tool for that.  If you’d like to try a one-time interaction at a staff meeting with a community member who could share their story, we have tools for that.  And if you’re ready to dive right in and start having patients or public members as regular partners in your team meetings, we have tools to help support that work.  </a:t>
            </a:r>
          </a:p>
          <a:p>
            <a:endParaRPr lang="en-US" baseline="0" dirty="0"/>
          </a:p>
          <a:p>
            <a:r>
              <a:rPr lang="en-US" baseline="0" dirty="0"/>
              <a:t>Just a note here that we will be adding more items to the website as they are developed or requested.  This is just a way to organize a handful of tools as we launch the initiative.  More is already being developed and considered.  We are also working on some tools to support multicultural engagement efforts as well.</a:t>
            </a:r>
            <a:endParaRPr lang="en-US" dirty="0"/>
          </a:p>
        </p:txBody>
      </p:sp>
      <p:sp>
        <p:nvSpPr>
          <p:cNvPr id="4" name="Slide Number Placeholder 3"/>
          <p:cNvSpPr>
            <a:spLocks noGrp="1"/>
          </p:cNvSpPr>
          <p:nvPr>
            <p:ph type="sldNum" sz="quarter" idx="10"/>
          </p:nvPr>
        </p:nvSpPr>
        <p:spPr/>
        <p:txBody>
          <a:bodyPr/>
          <a:lstStyle/>
          <a:p>
            <a:fld id="{FDD30F1C-BCA4-4046-80CD-C156E1A81C11}" type="slidenum">
              <a:rPr lang="en-US" smtClean="0"/>
              <a:t>18</a:t>
            </a:fld>
            <a:endParaRPr lang="en-US"/>
          </a:p>
        </p:txBody>
      </p:sp>
    </p:spTree>
    <p:extLst>
      <p:ext uri="{BB962C8B-B14F-4D97-AF65-F5344CB8AC3E}">
        <p14:creationId xmlns:p14="http://schemas.microsoft.com/office/powerpoint/2010/main" val="2038258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 closer look at the bedside tool and accompanying info</a:t>
            </a:r>
            <a:r>
              <a:rPr lang="en-CA" baseline="0" dirty="0"/>
              <a:t> sheet as you experienced at the beginning of this presentation.  It was developed to consider a bilingual format and a variety of ages and literacy levels.  For instance, if a young child is given this during their hospital stay, they would be able to illustrate some of the things that matter to them.  This tool could be used on white boards in our acute and transitional facilities and potentially on doors outside of rooms in our long term care housing facilities.</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19</a:t>
            </a:fld>
            <a:endParaRPr lang="en-US"/>
          </a:p>
        </p:txBody>
      </p:sp>
    </p:spTree>
    <p:extLst>
      <p:ext uri="{BB962C8B-B14F-4D97-AF65-F5344CB8AC3E}">
        <p14:creationId xmlns:p14="http://schemas.microsoft.com/office/powerpoint/2010/main" val="218880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going to jump right in</a:t>
            </a:r>
            <a:r>
              <a:rPr lang="en-CA" baseline="0" dirty="0"/>
              <a:t> by asking each of you to fill out either a printed version of this handout or using a blank piece of paper.  Think about what matters to you and fill in the blank space.  Please pause this presentation so everyone has a few minutes to complete this activity.</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2</a:t>
            </a:fld>
            <a:endParaRPr lang="en-US"/>
          </a:p>
        </p:txBody>
      </p:sp>
    </p:spTree>
    <p:extLst>
      <p:ext uri="{BB962C8B-B14F-4D97-AF65-F5344CB8AC3E}">
        <p14:creationId xmlns:p14="http://schemas.microsoft.com/office/powerpoint/2010/main" val="3198423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second</a:t>
            </a:r>
            <a:r>
              <a:rPr lang="en-CA" baseline="0" dirty="0"/>
              <a:t> set of tools can be used when you want to hear from patients or clients in a meeting or team environment.  The patient booklet helps the storyteller share their story in a safe and effective way and the staff booklet helps the team prepare for hearing difficult stories, checklists for supporting the storyteller and considerations for how to use the information heard afterwards.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20</a:t>
            </a:fld>
            <a:endParaRPr lang="en-US"/>
          </a:p>
        </p:txBody>
      </p:sp>
    </p:spTree>
    <p:extLst>
      <p:ext uri="{BB962C8B-B14F-4D97-AF65-F5344CB8AC3E}">
        <p14:creationId xmlns:p14="http://schemas.microsoft.com/office/powerpoint/2010/main" val="3250948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last tool</a:t>
            </a:r>
            <a:r>
              <a:rPr lang="en-CA" baseline="0" dirty="0"/>
              <a:t> is when your team is ready to jump deeper into engagement efforts by having advisors as part of your leadership teams on a regular basis.  Having members of the public join you around the table as equal partners will help your team gain new perspectives and understanding of the users of your program or service.  These tools will help you navigate this more complex engagement strategy.  For those of you who have unmet criteria with accreditation standards related to people centred care and hearing from patients and clients, this is the tool that you might want to start with.  It will give you everything you need to get started in meaningful engagement efforts.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21</a:t>
            </a:fld>
            <a:endParaRPr lang="en-US"/>
          </a:p>
        </p:txBody>
      </p:sp>
    </p:spTree>
    <p:extLst>
      <p:ext uri="{BB962C8B-B14F-4D97-AF65-F5344CB8AC3E}">
        <p14:creationId xmlns:p14="http://schemas.microsoft.com/office/powerpoint/2010/main" val="1314889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closing, I’m encouraging your team to discuss the following questions:</a:t>
            </a:r>
          </a:p>
          <a:p>
            <a:endParaRPr lang="en-CA" dirty="0"/>
          </a:p>
          <a:p>
            <a:r>
              <a:rPr lang="en-CA" dirty="0"/>
              <a:t>How</a:t>
            </a:r>
            <a:r>
              <a:rPr lang="en-CA" baseline="0" dirty="0"/>
              <a:t> will you get started and what will you commit to as a team?  </a:t>
            </a:r>
          </a:p>
          <a:p>
            <a:endParaRPr lang="en-CA" baseline="0" dirty="0"/>
          </a:p>
          <a:p>
            <a:r>
              <a:rPr lang="en-CA" dirty="0"/>
              <a:t>Thank</a:t>
            </a:r>
            <a:r>
              <a:rPr lang="en-CA" baseline="0" dirty="0"/>
              <a:t> you for your attention and engagement today.  We look forward to connecting with you again in the future about this valuable initiative</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22</a:t>
            </a:fld>
            <a:endParaRPr lang="en-US"/>
          </a:p>
        </p:txBody>
      </p:sp>
    </p:spTree>
    <p:extLst>
      <p:ext uri="{BB962C8B-B14F-4D97-AF65-F5344CB8AC3E}">
        <p14:creationId xmlns:p14="http://schemas.microsoft.com/office/powerpoint/2010/main" val="3441433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for participating.  I’d like to ask:</a:t>
            </a:r>
            <a:r>
              <a:rPr lang="en-CA" baseline="0" dirty="0"/>
              <a:t> “How did filling that out make you feel?”  Was it awkward to start?  Were you clear on what the question was asking?  Were you able to just start writing or did you second-guess a lot of the things going through your mind?</a:t>
            </a:r>
          </a:p>
          <a:p>
            <a:endParaRPr lang="en-CA" baseline="0" dirty="0"/>
          </a:p>
          <a:p>
            <a:r>
              <a:rPr lang="en-CA" baseline="0" dirty="0"/>
              <a:t>Feel free to pause this presentation and share amongst your group.</a:t>
            </a:r>
          </a:p>
          <a:p>
            <a:endParaRPr lang="en-CA" baseline="0" dirty="0"/>
          </a:p>
          <a:p>
            <a:r>
              <a:rPr lang="en-CA" baseline="0" dirty="0"/>
              <a:t>Many of the things you are feeling will be similar to the feelings your patients, residents and their family members will have when asked the same question.  We are going to jump into the presentation now but keep this idea in the back of your mind as we discuss more about the What Matters to You concept and how to put it into practice.</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3</a:t>
            </a:fld>
            <a:endParaRPr lang="en-US"/>
          </a:p>
        </p:txBody>
      </p:sp>
    </p:spTree>
    <p:extLst>
      <p:ext uri="{BB962C8B-B14F-4D97-AF65-F5344CB8AC3E}">
        <p14:creationId xmlns:p14="http://schemas.microsoft.com/office/powerpoint/2010/main" val="1183914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today’s agenda</a:t>
            </a:r>
            <a:r>
              <a:rPr lang="en-CA" baseline="0" dirty="0"/>
              <a:t> is fairly simple- we want to introduce you to What Matters to You, explain some of the benefits of joining the movement which will hopefully motivate you to try it out!  Lastly, we are going to start brainstorming how this concept can be incorporated into your work practices so that our region can really start leading the charge of people-centred care in a more organized and supported way.</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4</a:t>
            </a:fld>
            <a:endParaRPr lang="en-US"/>
          </a:p>
        </p:txBody>
      </p:sp>
    </p:spTree>
    <p:extLst>
      <p:ext uri="{BB962C8B-B14F-4D97-AF65-F5344CB8AC3E}">
        <p14:creationId xmlns:p14="http://schemas.microsoft.com/office/powerpoint/2010/main" val="71150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I’d</a:t>
            </a:r>
            <a:r>
              <a:rPr lang="en-US" baseline="0" dirty="0"/>
              <a:t> like to ask for a show of hands in your group…</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Have you ever asked What matters to You with co-workers?  How about with patients, residents, clients or family members?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If the answer is no, that’s okay.  But I’d like you to think about why you haven’t thought of that before.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If the answer is yes, how did that conversation go?  What did you learn?  Were you able to do anything with what you heard?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FDD30F1C-BCA4-4046-80CD-C156E1A81C11}" type="slidenum">
              <a:rPr lang="en-US" smtClean="0"/>
              <a:t>5</a:t>
            </a:fld>
            <a:endParaRPr lang="en-US"/>
          </a:p>
        </p:txBody>
      </p:sp>
    </p:spTree>
    <p:extLst>
      <p:ext uri="{BB962C8B-B14F-4D97-AF65-F5344CB8AC3E}">
        <p14:creationId xmlns:p14="http://schemas.microsoft.com/office/powerpoint/2010/main" val="2248126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a:t>
            </a:r>
            <a:r>
              <a:rPr lang="en-US" baseline="0" dirty="0"/>
              <a:t> to know that The What Matters to You movement is a global healthcare movement.  It originated in Scotland and has spread throughout the world- across cultures, language, demographics, etc.  In Canada, it is most known in British Columbia through the BC Voices Network which means there are many examples of resources, ways it has been put into practice, and lessons learned already established.</a:t>
            </a:r>
            <a:endParaRPr lang="en-US" dirty="0"/>
          </a:p>
        </p:txBody>
      </p:sp>
      <p:sp>
        <p:nvSpPr>
          <p:cNvPr id="4" name="Slide Number Placeholder 3"/>
          <p:cNvSpPr>
            <a:spLocks noGrp="1"/>
          </p:cNvSpPr>
          <p:nvPr>
            <p:ph type="sldNum" sz="quarter" idx="10"/>
          </p:nvPr>
        </p:nvSpPr>
        <p:spPr/>
        <p:txBody>
          <a:bodyPr/>
          <a:lstStyle/>
          <a:p>
            <a:fld id="{FDD30F1C-BCA4-4046-80CD-C156E1A81C11}" type="slidenum">
              <a:rPr lang="en-US" smtClean="0"/>
              <a:t>6</a:t>
            </a:fld>
            <a:endParaRPr lang="en-US"/>
          </a:p>
        </p:txBody>
      </p:sp>
    </p:spTree>
    <p:extLst>
      <p:ext uri="{BB962C8B-B14F-4D97-AF65-F5344CB8AC3E}">
        <p14:creationId xmlns:p14="http://schemas.microsoft.com/office/powerpoint/2010/main" val="1313635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Matters to You isn’t just a phrase- it’s a health care movement that prompts health care providers to add one simple question to every patient interaction, each and every day, in order to improve care. </a:t>
            </a:r>
          </a:p>
          <a:p>
            <a:endParaRPr lang="en-CA" dirty="0"/>
          </a:p>
          <a:p>
            <a:r>
              <a:rPr lang="en-CA" dirty="0"/>
              <a:t>That question is, </a:t>
            </a:r>
            <a:br>
              <a:rPr lang="en-CA" dirty="0"/>
            </a:br>
            <a:r>
              <a:rPr lang="en-CA" dirty="0"/>
              <a:t>“What matters to you?” </a:t>
            </a:r>
          </a:p>
          <a:p>
            <a:endParaRPr lang="en-CA" dirty="0"/>
          </a:p>
          <a:p>
            <a:r>
              <a:rPr lang="en-CA" dirty="0"/>
              <a:t>With a simple goal of encouraging meaningful conversations between patients, caregivers, families, and their health care providers, What Matters to You has demonstrated improvements in both patient and staff experience and engagement.</a:t>
            </a:r>
          </a:p>
          <a:p>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7</a:t>
            </a:fld>
            <a:endParaRPr lang="en-US"/>
          </a:p>
        </p:txBody>
      </p:sp>
    </p:spTree>
    <p:extLst>
      <p:ext uri="{BB962C8B-B14F-4D97-AF65-F5344CB8AC3E}">
        <p14:creationId xmlns:p14="http://schemas.microsoft.com/office/powerpoint/2010/main" val="2479725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really</a:t>
            </a:r>
            <a:r>
              <a:rPr lang="en-US" baseline="0" dirty="0"/>
              <a:t> is as simple as ASK LISTEN DO</a:t>
            </a:r>
          </a:p>
          <a:p>
            <a:endParaRPr lang="en-US" baseline="0" dirty="0"/>
          </a:p>
          <a:p>
            <a:r>
              <a:rPr lang="en-US" baseline="0" dirty="0"/>
              <a:t>We want our staff to ask What Matters to people, Listen to what they have to say- determine if it’s actionable and if it is- do what matters.  If it’s not actionable, reflect on it and find out if there are other things that matter to the person in front of you.  </a:t>
            </a:r>
            <a:endParaRPr lang="en-US" dirty="0"/>
          </a:p>
        </p:txBody>
      </p:sp>
      <p:sp>
        <p:nvSpPr>
          <p:cNvPr id="4" name="Slide Number Placeholder 3"/>
          <p:cNvSpPr>
            <a:spLocks noGrp="1"/>
          </p:cNvSpPr>
          <p:nvPr>
            <p:ph type="sldNum" sz="quarter" idx="10"/>
          </p:nvPr>
        </p:nvSpPr>
        <p:spPr/>
        <p:txBody>
          <a:bodyPr/>
          <a:lstStyle/>
          <a:p>
            <a:fld id="{FDD30F1C-BCA4-4046-80CD-C156E1A81C11}" type="slidenum">
              <a:rPr lang="en-US" smtClean="0"/>
              <a:t>8</a:t>
            </a:fld>
            <a:endParaRPr lang="en-US"/>
          </a:p>
        </p:txBody>
      </p:sp>
    </p:spTree>
    <p:extLst>
      <p:ext uri="{BB962C8B-B14F-4D97-AF65-F5344CB8AC3E}">
        <p14:creationId xmlns:p14="http://schemas.microsoft.com/office/powerpoint/2010/main" val="20660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many</a:t>
            </a:r>
            <a:r>
              <a:rPr lang="en-CA" baseline="0" dirty="0"/>
              <a:t> ways to ask What Matters to You.  Choose a few that feel comfortable to you.  </a:t>
            </a:r>
          </a:p>
          <a:p>
            <a:endParaRPr lang="en-CA" baseline="0" dirty="0"/>
          </a:p>
          <a:p>
            <a:r>
              <a:rPr lang="en-CA" baseline="0" dirty="0"/>
              <a:t>Would you have different answers if someone asked you, “For your care, what’s your ideal scenario?” </a:t>
            </a:r>
          </a:p>
          <a:p>
            <a:endParaRPr lang="en-CA" baseline="0" dirty="0"/>
          </a:p>
          <a:p>
            <a:r>
              <a:rPr lang="en-CA" baseline="0" dirty="0"/>
              <a:t>Or how about “What are your goals and how can I help you achieve them?” </a:t>
            </a:r>
          </a:p>
          <a:p>
            <a:endParaRPr lang="en-CA" baseline="0" dirty="0"/>
          </a:p>
          <a:p>
            <a:r>
              <a:rPr lang="en-CA" baseline="0" dirty="0"/>
              <a:t>These questions really prompt someone to consider important aspects of their health and their healthcare experience.</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9</a:t>
            </a:fld>
            <a:endParaRPr lang="en-US"/>
          </a:p>
        </p:txBody>
      </p:sp>
    </p:spTree>
    <p:extLst>
      <p:ext uri="{BB962C8B-B14F-4D97-AF65-F5344CB8AC3E}">
        <p14:creationId xmlns:p14="http://schemas.microsoft.com/office/powerpoint/2010/main" val="2880590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CC0D-1F43-419A-92C3-810AD0A958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67508D-9A1A-4E93-9D58-4AAA441A11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81725BFE-6044-4FDC-82D2-63504527FA48}"/>
              </a:ext>
            </a:extLst>
          </p:cNvPr>
          <p:cNvSpPr>
            <a:spLocks noGrp="1"/>
          </p:cNvSpPr>
          <p:nvPr>
            <p:ph type="ftr" sz="quarter" idx="11"/>
          </p:nvPr>
        </p:nvSpPr>
        <p:spPr/>
        <p:txBody>
          <a:bodyPr/>
          <a:lstStyle/>
          <a:p>
            <a:r>
              <a:rPr lang="en-US"/>
              <a:t>Produced by Montefiore Hudson Valley Collaborative</a:t>
            </a:r>
          </a:p>
        </p:txBody>
      </p:sp>
      <p:sp>
        <p:nvSpPr>
          <p:cNvPr id="6" name="Slide Number Placeholder 5">
            <a:extLst>
              <a:ext uri="{FF2B5EF4-FFF2-40B4-BE49-F238E27FC236}">
                <a16:creationId xmlns:a16="http://schemas.microsoft.com/office/drawing/2014/main" id="{1053CC39-B38C-4C54-8707-BBECC1078219}"/>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1413726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A3FCD-7D52-43A9-B060-6B213EA5A1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329338-B316-41B6-847D-7D266D3E9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6D4E56-9031-4837-A720-12A2692AF79C}"/>
              </a:ext>
            </a:extLst>
          </p:cNvPr>
          <p:cNvSpPr>
            <a:spLocks noGrp="1"/>
          </p:cNvSpPr>
          <p:nvPr>
            <p:ph type="dt" sz="half" idx="10"/>
          </p:nvPr>
        </p:nvSpPr>
        <p:spPr/>
        <p:txBody>
          <a:bodyPr/>
          <a:lstStyle/>
          <a:p>
            <a:fld id="{B21C9636-CFBE-4D2E-AB4E-53071ED1D26C}" type="datetimeFigureOut">
              <a:rPr lang="en-US" smtClean="0"/>
              <a:t>2/12/2024</a:t>
            </a:fld>
            <a:endParaRPr lang="en-US"/>
          </a:p>
        </p:txBody>
      </p:sp>
      <p:sp>
        <p:nvSpPr>
          <p:cNvPr id="5" name="Footer Placeholder 4">
            <a:extLst>
              <a:ext uri="{FF2B5EF4-FFF2-40B4-BE49-F238E27FC236}">
                <a16:creationId xmlns:a16="http://schemas.microsoft.com/office/drawing/2014/main" id="{19DDCFAD-F70A-4DCD-9479-A764190EA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96E61-1D8B-4006-AA1B-EE56E4704E73}"/>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1941029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ED202-FAE0-4EFC-A950-1A83CDC69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13196F-21CD-4219-9869-A5CC6846EC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D9485-CBE6-4904-831B-734CE2377EA4}"/>
              </a:ext>
            </a:extLst>
          </p:cNvPr>
          <p:cNvSpPr>
            <a:spLocks noGrp="1"/>
          </p:cNvSpPr>
          <p:nvPr>
            <p:ph type="dt" sz="half" idx="10"/>
          </p:nvPr>
        </p:nvSpPr>
        <p:spPr/>
        <p:txBody>
          <a:bodyPr/>
          <a:lstStyle/>
          <a:p>
            <a:fld id="{B21C9636-CFBE-4D2E-AB4E-53071ED1D26C}" type="datetimeFigureOut">
              <a:rPr lang="en-US" smtClean="0"/>
              <a:t>2/12/2024</a:t>
            </a:fld>
            <a:endParaRPr lang="en-US"/>
          </a:p>
        </p:txBody>
      </p:sp>
      <p:sp>
        <p:nvSpPr>
          <p:cNvPr id="5" name="Footer Placeholder 4">
            <a:extLst>
              <a:ext uri="{FF2B5EF4-FFF2-40B4-BE49-F238E27FC236}">
                <a16:creationId xmlns:a16="http://schemas.microsoft.com/office/drawing/2014/main" id="{CE4D345B-A056-413C-8D0F-8661E1911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C95F-FB6C-461E-ACCD-BE3C733F4FF5}"/>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135271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C851F-40E8-4B71-8470-818B33EB4F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7CAE1F-C06D-4549-93BA-CA092D384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E88B6A-A610-446B-B04D-D3ACEB76BDF0}"/>
              </a:ext>
            </a:extLst>
          </p:cNvPr>
          <p:cNvSpPr>
            <a:spLocks noGrp="1"/>
          </p:cNvSpPr>
          <p:nvPr>
            <p:ph type="dt" sz="half" idx="10"/>
          </p:nvPr>
        </p:nvSpPr>
        <p:spPr/>
        <p:txBody>
          <a:bodyPr/>
          <a:lstStyle/>
          <a:p>
            <a:fld id="{B21C9636-CFBE-4D2E-AB4E-53071ED1D26C}" type="datetimeFigureOut">
              <a:rPr lang="en-US" smtClean="0"/>
              <a:t>2/12/2024</a:t>
            </a:fld>
            <a:endParaRPr lang="en-US"/>
          </a:p>
        </p:txBody>
      </p:sp>
      <p:sp>
        <p:nvSpPr>
          <p:cNvPr id="5" name="Footer Placeholder 4">
            <a:extLst>
              <a:ext uri="{FF2B5EF4-FFF2-40B4-BE49-F238E27FC236}">
                <a16:creationId xmlns:a16="http://schemas.microsoft.com/office/drawing/2014/main" id="{27DD6631-E7CE-433E-8DB8-FB5AA464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D2F8A-565A-4EA0-AD51-DBBB5D7E97F1}"/>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2068682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BFFAC-271A-4B5A-ADF7-EFAC6150A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741321-4978-4201-BD61-3DE2AF13E0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EB31DA-455A-4E50-8662-CCDD110A47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849BE4-6F91-42EB-ACF3-7FEF403EC8BD}"/>
              </a:ext>
            </a:extLst>
          </p:cNvPr>
          <p:cNvSpPr>
            <a:spLocks noGrp="1"/>
          </p:cNvSpPr>
          <p:nvPr>
            <p:ph type="dt" sz="half" idx="10"/>
          </p:nvPr>
        </p:nvSpPr>
        <p:spPr/>
        <p:txBody>
          <a:bodyPr/>
          <a:lstStyle/>
          <a:p>
            <a:fld id="{B21C9636-CFBE-4D2E-AB4E-53071ED1D26C}" type="datetimeFigureOut">
              <a:rPr lang="en-US" smtClean="0"/>
              <a:t>2/12/2024</a:t>
            </a:fld>
            <a:endParaRPr lang="en-US"/>
          </a:p>
        </p:txBody>
      </p:sp>
      <p:sp>
        <p:nvSpPr>
          <p:cNvPr id="6" name="Footer Placeholder 5">
            <a:extLst>
              <a:ext uri="{FF2B5EF4-FFF2-40B4-BE49-F238E27FC236}">
                <a16:creationId xmlns:a16="http://schemas.microsoft.com/office/drawing/2014/main" id="{80B19122-B4A8-4998-8CC3-BA9C3FDB46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66AFA1-F20C-4A42-B25B-EFDCEA9615EA}"/>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155408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710E-7F15-477A-8072-E3C5BA61F2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51F1B0-9AE2-462E-8D73-32738FB2E4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696C41-95BE-4DEE-B0B5-3BEB5A68C4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E18FEA-F523-4B24-8A8A-76A8CBDFC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B12663-A6A9-4103-A85C-C3BB15D820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BCD3C-C95F-4D31-8034-12AACD1577FC}"/>
              </a:ext>
            </a:extLst>
          </p:cNvPr>
          <p:cNvSpPr>
            <a:spLocks noGrp="1"/>
          </p:cNvSpPr>
          <p:nvPr>
            <p:ph type="dt" sz="half" idx="10"/>
          </p:nvPr>
        </p:nvSpPr>
        <p:spPr/>
        <p:txBody>
          <a:bodyPr/>
          <a:lstStyle/>
          <a:p>
            <a:fld id="{B21C9636-CFBE-4D2E-AB4E-53071ED1D26C}" type="datetimeFigureOut">
              <a:rPr lang="en-US" smtClean="0"/>
              <a:t>2/12/2024</a:t>
            </a:fld>
            <a:endParaRPr lang="en-US"/>
          </a:p>
        </p:txBody>
      </p:sp>
      <p:sp>
        <p:nvSpPr>
          <p:cNvPr id="8" name="Footer Placeholder 7">
            <a:extLst>
              <a:ext uri="{FF2B5EF4-FFF2-40B4-BE49-F238E27FC236}">
                <a16:creationId xmlns:a16="http://schemas.microsoft.com/office/drawing/2014/main" id="{27F65A6C-CDC5-4F14-A98F-2AEE55D7C0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A67758-A998-49FD-9E5E-F62C9E8F1D4F}"/>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360825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BB44-9F59-4FF9-9094-8428D8C3C2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C19FE-9A08-489B-A073-612EE250E390}"/>
              </a:ext>
            </a:extLst>
          </p:cNvPr>
          <p:cNvSpPr>
            <a:spLocks noGrp="1"/>
          </p:cNvSpPr>
          <p:nvPr>
            <p:ph type="dt" sz="half" idx="10"/>
          </p:nvPr>
        </p:nvSpPr>
        <p:spPr/>
        <p:txBody>
          <a:bodyPr/>
          <a:lstStyle/>
          <a:p>
            <a:fld id="{B21C9636-CFBE-4D2E-AB4E-53071ED1D26C}" type="datetimeFigureOut">
              <a:rPr lang="en-US" smtClean="0"/>
              <a:t>2/12/2024</a:t>
            </a:fld>
            <a:endParaRPr lang="en-US"/>
          </a:p>
        </p:txBody>
      </p:sp>
      <p:sp>
        <p:nvSpPr>
          <p:cNvPr id="4" name="Footer Placeholder 3">
            <a:extLst>
              <a:ext uri="{FF2B5EF4-FFF2-40B4-BE49-F238E27FC236}">
                <a16:creationId xmlns:a16="http://schemas.microsoft.com/office/drawing/2014/main" id="{51AB3BFD-5E19-44C1-A5B6-256129959E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5F2D04-74D0-4F0E-AE64-E3ABFAD18112}"/>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2182305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BFD76A-7BD9-42DB-A27B-E16ADD24305B}"/>
              </a:ext>
            </a:extLst>
          </p:cNvPr>
          <p:cNvSpPr>
            <a:spLocks noGrp="1"/>
          </p:cNvSpPr>
          <p:nvPr>
            <p:ph type="dt" sz="half" idx="10"/>
          </p:nvPr>
        </p:nvSpPr>
        <p:spPr/>
        <p:txBody>
          <a:bodyPr/>
          <a:lstStyle/>
          <a:p>
            <a:fld id="{B21C9636-CFBE-4D2E-AB4E-53071ED1D26C}" type="datetimeFigureOut">
              <a:rPr lang="en-US" smtClean="0"/>
              <a:t>2/12/2024</a:t>
            </a:fld>
            <a:endParaRPr lang="en-US"/>
          </a:p>
        </p:txBody>
      </p:sp>
      <p:sp>
        <p:nvSpPr>
          <p:cNvPr id="3" name="Footer Placeholder 2">
            <a:extLst>
              <a:ext uri="{FF2B5EF4-FFF2-40B4-BE49-F238E27FC236}">
                <a16:creationId xmlns:a16="http://schemas.microsoft.com/office/drawing/2014/main" id="{AD2FBC1F-4B21-4684-99B5-2ADD7D74D2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31673A-D9A0-4AD9-991A-23C4F7843DB3}"/>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1890895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3F59-E8C3-4870-B11C-5FAAE82663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004B13-0943-4F49-B6CB-40174EE50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0B6D06-5EDE-4163-87B0-6902DFB1AC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5F536C5-C26E-47DD-89CA-87586B75A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114C69-74BD-4735-9724-DBFB3CE7EA2A}"/>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254356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5F8D8-B63B-457C-8E22-C584895BB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2ACDA-BF4A-4F24-895B-E5BE18C09F0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EFDD811-6D16-488D-BD3F-99CFE397F9AE}"/>
              </a:ext>
            </a:extLst>
          </p:cNvPr>
          <p:cNvSpPr>
            <a:spLocks noGrp="1"/>
          </p:cNvSpPr>
          <p:nvPr>
            <p:ph type="ftr" sz="quarter" idx="11"/>
          </p:nvPr>
        </p:nvSpPr>
        <p:spPr/>
        <p:txBody>
          <a:bodyPr/>
          <a:lstStyle/>
          <a:p>
            <a:r>
              <a:rPr lang="en-US" dirty="0"/>
              <a:t>Produced by Montefiore Hudson Valley Collaborative</a:t>
            </a:r>
          </a:p>
        </p:txBody>
      </p:sp>
      <p:sp>
        <p:nvSpPr>
          <p:cNvPr id="6" name="Slide Number Placeholder 5">
            <a:extLst>
              <a:ext uri="{FF2B5EF4-FFF2-40B4-BE49-F238E27FC236}">
                <a16:creationId xmlns:a16="http://schemas.microsoft.com/office/drawing/2014/main" id="{AD80E917-566B-46DA-9CFD-A84BDF71D5CD}"/>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1076766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7F25-026F-42C4-AF15-AF6A3FF3C7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A03CE-033D-4BD2-B241-C280E88611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02EADE-89B2-4943-AEF2-2B0070BB7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14FAF7E-5F04-4900-96E7-2DE4B724EC48}"/>
              </a:ext>
            </a:extLst>
          </p:cNvPr>
          <p:cNvSpPr>
            <a:spLocks noGrp="1"/>
          </p:cNvSpPr>
          <p:nvPr>
            <p:ph type="ftr" sz="quarter" idx="11"/>
          </p:nvPr>
        </p:nvSpPr>
        <p:spPr/>
        <p:txBody>
          <a:bodyPr/>
          <a:lstStyle/>
          <a:p>
            <a:r>
              <a:rPr lang="en-US"/>
              <a:t>Produced by Montefiore Hudson Valley Collaborative</a:t>
            </a:r>
          </a:p>
        </p:txBody>
      </p:sp>
      <p:sp>
        <p:nvSpPr>
          <p:cNvPr id="7" name="Slide Number Placeholder 6">
            <a:extLst>
              <a:ext uri="{FF2B5EF4-FFF2-40B4-BE49-F238E27FC236}">
                <a16:creationId xmlns:a16="http://schemas.microsoft.com/office/drawing/2014/main" id="{10E81DD9-98B4-471A-A093-2E12431E590B}"/>
              </a:ext>
            </a:extLst>
          </p:cNvPr>
          <p:cNvSpPr>
            <a:spLocks noGrp="1"/>
          </p:cNvSpPr>
          <p:nvPr>
            <p:ph type="sldNum" sz="quarter" idx="12"/>
          </p:nvPr>
        </p:nvSpPr>
        <p:spPr/>
        <p:txBody>
          <a:bodyPr/>
          <a:lstStyle/>
          <a:p>
            <a:fld id="{5AA33CDB-D2A8-41E5-BEA1-8BD504C07ABE}" type="slidenum">
              <a:rPr lang="en-US" smtClean="0"/>
              <a:t>‹#›</a:t>
            </a:fld>
            <a:endParaRPr lang="en-US"/>
          </a:p>
        </p:txBody>
      </p:sp>
      <p:cxnSp>
        <p:nvCxnSpPr>
          <p:cNvPr id="8" name="Straight Connector 7">
            <a:extLst>
              <a:ext uri="{FF2B5EF4-FFF2-40B4-BE49-F238E27FC236}">
                <a16:creationId xmlns:a16="http://schemas.microsoft.com/office/drawing/2014/main" id="{AC91E3B7-C2FF-465D-8E2E-E72C25A59F96}"/>
              </a:ext>
            </a:extLst>
          </p:cNvPr>
          <p:cNvCxnSpPr/>
          <p:nvPr userDrawn="1"/>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6584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2F4A-F5B6-498E-B83E-7596778CA1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EC3810-D0DA-47F9-8C4D-8611C9B0B2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3D7981-2A3D-49BC-9761-048D88195F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1936C1-F467-4B20-A21A-13E3AFB962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72BBEC-2F12-4A58-8D9E-21319EFF5D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838990B-D13F-4F29-9E20-9564BFA431A6}"/>
              </a:ext>
            </a:extLst>
          </p:cNvPr>
          <p:cNvSpPr>
            <a:spLocks noGrp="1"/>
          </p:cNvSpPr>
          <p:nvPr>
            <p:ph type="ftr" sz="quarter" idx="11"/>
          </p:nvPr>
        </p:nvSpPr>
        <p:spPr/>
        <p:txBody>
          <a:bodyPr/>
          <a:lstStyle/>
          <a:p>
            <a:r>
              <a:rPr lang="en-US"/>
              <a:t>Produced by Montefiore Hudson Valley Collaborative</a:t>
            </a:r>
          </a:p>
        </p:txBody>
      </p:sp>
      <p:sp>
        <p:nvSpPr>
          <p:cNvPr id="9" name="Slide Number Placeholder 8">
            <a:extLst>
              <a:ext uri="{FF2B5EF4-FFF2-40B4-BE49-F238E27FC236}">
                <a16:creationId xmlns:a16="http://schemas.microsoft.com/office/drawing/2014/main" id="{C7F7EF26-416B-482F-B81D-2FE88A3DA1C7}"/>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52296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2279F-3FFF-4A73-930D-A6BB681D309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CE70A53-F3EE-4A77-B534-325B79CDF33D}"/>
              </a:ext>
            </a:extLst>
          </p:cNvPr>
          <p:cNvSpPr>
            <a:spLocks noGrp="1"/>
          </p:cNvSpPr>
          <p:nvPr>
            <p:ph type="ftr" sz="quarter" idx="11"/>
          </p:nvPr>
        </p:nvSpPr>
        <p:spPr/>
        <p:txBody>
          <a:bodyPr/>
          <a:lstStyle/>
          <a:p>
            <a:r>
              <a:rPr lang="en-US"/>
              <a:t>Produced by Montefiore Hudson Valley Collaborative</a:t>
            </a:r>
          </a:p>
        </p:txBody>
      </p:sp>
      <p:sp>
        <p:nvSpPr>
          <p:cNvPr id="5" name="Slide Number Placeholder 4">
            <a:extLst>
              <a:ext uri="{FF2B5EF4-FFF2-40B4-BE49-F238E27FC236}">
                <a16:creationId xmlns:a16="http://schemas.microsoft.com/office/drawing/2014/main" id="{DD48689C-4BF0-4263-8C8B-4BB9D802C166}"/>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3063253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9B33C0D-B523-4B5B-9C40-063E8DAA2F02}"/>
              </a:ext>
            </a:extLst>
          </p:cNvPr>
          <p:cNvSpPr>
            <a:spLocks noGrp="1"/>
          </p:cNvSpPr>
          <p:nvPr>
            <p:ph type="ftr" sz="quarter" idx="11"/>
          </p:nvPr>
        </p:nvSpPr>
        <p:spPr/>
        <p:txBody>
          <a:bodyPr/>
          <a:lstStyle/>
          <a:p>
            <a:r>
              <a:rPr lang="en-US"/>
              <a:t>Produced by Montefiore Hudson Valley Collaborative</a:t>
            </a:r>
          </a:p>
        </p:txBody>
      </p:sp>
      <p:sp>
        <p:nvSpPr>
          <p:cNvPr id="4" name="Slide Number Placeholder 3">
            <a:extLst>
              <a:ext uri="{FF2B5EF4-FFF2-40B4-BE49-F238E27FC236}">
                <a16:creationId xmlns:a16="http://schemas.microsoft.com/office/drawing/2014/main" id="{4A49B486-6481-4E4C-BD9B-D4A28A2193C0}"/>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80110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3650-4E53-4F82-B70B-7BCA81E1F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5938C2-03AA-4ACD-A4B6-7C22AB63F9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A6CAA0-38C3-46C6-AC4F-38D3EC356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503225A-1B59-4367-B185-DD02404EBE7A}"/>
              </a:ext>
            </a:extLst>
          </p:cNvPr>
          <p:cNvSpPr>
            <a:spLocks noGrp="1"/>
          </p:cNvSpPr>
          <p:nvPr>
            <p:ph type="ftr" sz="quarter" idx="11"/>
          </p:nvPr>
        </p:nvSpPr>
        <p:spPr/>
        <p:txBody>
          <a:bodyPr/>
          <a:lstStyle/>
          <a:p>
            <a:r>
              <a:rPr lang="en-US"/>
              <a:t>Produced by Montefiore Hudson Valley Collaborative</a:t>
            </a:r>
          </a:p>
        </p:txBody>
      </p:sp>
      <p:sp>
        <p:nvSpPr>
          <p:cNvPr id="7" name="Slide Number Placeholder 6">
            <a:extLst>
              <a:ext uri="{FF2B5EF4-FFF2-40B4-BE49-F238E27FC236}">
                <a16:creationId xmlns:a16="http://schemas.microsoft.com/office/drawing/2014/main" id="{051FB03A-9DEF-45E0-9F19-9545E9D83908}"/>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284700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08571-8CA0-42E3-AFAE-26FEA65CA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CAD237-CFA6-4EFE-B2B0-AAAA1D2D46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08F1EF-1DD2-4672-B0C5-F6A1DE92D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7804A5-FD92-450F-BD70-F8F4E9D021AF}"/>
              </a:ext>
            </a:extLst>
          </p:cNvPr>
          <p:cNvSpPr>
            <a:spLocks noGrp="1"/>
          </p:cNvSpPr>
          <p:nvPr>
            <p:ph type="ftr" sz="quarter" idx="11"/>
          </p:nvPr>
        </p:nvSpPr>
        <p:spPr/>
        <p:txBody>
          <a:bodyPr/>
          <a:lstStyle/>
          <a:p>
            <a:r>
              <a:rPr lang="en-US"/>
              <a:t>Produced by Montefiore Hudson Valley Collaborative</a:t>
            </a:r>
          </a:p>
        </p:txBody>
      </p:sp>
      <p:sp>
        <p:nvSpPr>
          <p:cNvPr id="7" name="Slide Number Placeholder 6">
            <a:extLst>
              <a:ext uri="{FF2B5EF4-FFF2-40B4-BE49-F238E27FC236}">
                <a16:creationId xmlns:a16="http://schemas.microsoft.com/office/drawing/2014/main" id="{AF53FAE4-69AF-4712-9D3B-10326DB00D4E}"/>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3450924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8_Blue Title and Content: C">
    <p:spTree>
      <p:nvGrpSpPr>
        <p:cNvPr id="1" name=""/>
        <p:cNvGrpSpPr/>
        <p:nvPr/>
      </p:nvGrpSpPr>
      <p:grpSpPr>
        <a:xfrm>
          <a:off x="0" y="0"/>
          <a:ext cx="0" cy="0"/>
          <a:chOff x="0" y="0"/>
          <a:chExt cx="0" cy="0"/>
        </a:xfrm>
      </p:grpSpPr>
      <p:sp>
        <p:nvSpPr>
          <p:cNvPr id="7" name="Rectangle 6"/>
          <p:cNvSpPr/>
          <p:nvPr/>
        </p:nvSpPr>
        <p:spPr>
          <a:xfrm rot="16200000">
            <a:off x="-3207764" y="3207764"/>
            <a:ext cx="6858000" cy="44247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2" name="Content Placeholder 2"/>
          <p:cNvSpPr>
            <a:spLocks noGrp="1"/>
          </p:cNvSpPr>
          <p:nvPr>
            <p:ph idx="1"/>
          </p:nvPr>
        </p:nvSpPr>
        <p:spPr>
          <a:xfrm>
            <a:off x="1389890" y="1600199"/>
            <a:ext cx="10367433" cy="4389120"/>
          </a:xfrm>
        </p:spPr>
        <p:txBody>
          <a:bodyPr wrap="square" lIns="91440" rIns="91440">
            <a:noAutofit/>
          </a:bodyPr>
          <a:lstStyle>
            <a:lvl1pPr>
              <a:defRPr sz="1950"/>
            </a:lvl1pPr>
            <a:lvl2pPr>
              <a:defRPr sz="1800"/>
            </a:lvl2pPr>
            <a:lvl3pPr>
              <a:defRPr sz="16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1"/>
          <p:cNvSpPr>
            <a:spLocks noGrp="1"/>
          </p:cNvSpPr>
          <p:nvPr>
            <p:ph type="title"/>
          </p:nvPr>
        </p:nvSpPr>
        <p:spPr>
          <a:xfrm>
            <a:off x="1389890" y="274320"/>
            <a:ext cx="10367433" cy="1143000"/>
          </a:xfrm>
        </p:spPr>
        <p:txBody>
          <a:bodyPr wrap="square" lIns="91440" rIns="91440">
            <a:noAutofit/>
          </a:bodyPr>
          <a:lstStyle>
            <a:lvl1pPr>
              <a:defRPr sz="3000"/>
            </a:lvl1pPr>
          </a:lstStyle>
          <a:p>
            <a:r>
              <a:rPr lang="en-US"/>
              <a:t>Click to edit Master title style</a:t>
            </a:r>
            <a:endParaRPr lang="en-US" dirty="0"/>
          </a:p>
        </p:txBody>
      </p:sp>
      <p:sp>
        <p:nvSpPr>
          <p:cNvPr id="10" name="Slide Number Placeholder 1"/>
          <p:cNvSpPr txBox="1">
            <a:spLocks/>
          </p:cNvSpPr>
          <p:nvPr/>
        </p:nvSpPr>
        <p:spPr>
          <a:xfrm>
            <a:off x="9094079" y="108600"/>
            <a:ext cx="2653423" cy="179500"/>
          </a:xfrm>
          <a:prstGeom prst="rect">
            <a:avLst/>
          </a:prstGeom>
        </p:spPr>
        <p:txBody>
          <a:bodyPr vert="horz" lIns="68580" tIns="34290" rIns="0" bIns="34290" rtlCol="0" anchor="ctr"/>
          <a:lstStyle>
            <a:defPPr>
              <a:defRPr lang="en-US"/>
            </a:defPPr>
            <a:lvl1pPr algn="r" rtl="0" fontAlgn="base">
              <a:spcBef>
                <a:spcPct val="0"/>
              </a:spcBef>
              <a:spcAft>
                <a:spcPct val="0"/>
              </a:spcAft>
              <a:defRPr sz="900" kern="1200">
                <a:solidFill>
                  <a:schemeClr val="tx2"/>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0113FF2F-525D-0841-BA55-07FEAAD499D2}" type="slidenum">
              <a:rPr lang="en-US" sz="600" smtClean="0">
                <a:solidFill>
                  <a:schemeClr val="tx1">
                    <a:lumMod val="50000"/>
                    <a:lumOff val="50000"/>
                  </a:schemeClr>
                </a:solidFill>
              </a:rPr>
              <a:pPr/>
              <a:t>‹#›</a:t>
            </a:fld>
            <a:endParaRPr lang="en-US" sz="600" dirty="0">
              <a:solidFill>
                <a:schemeClr val="tx1">
                  <a:lumMod val="50000"/>
                  <a:lumOff val="50000"/>
                </a:schemeClr>
              </a:solidFill>
            </a:endParaRPr>
          </a:p>
        </p:txBody>
      </p:sp>
    </p:spTree>
    <p:extLst>
      <p:ext uri="{BB962C8B-B14F-4D97-AF65-F5344CB8AC3E}">
        <p14:creationId xmlns:p14="http://schemas.microsoft.com/office/powerpoint/2010/main" val="3267567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28112B-CDEA-4560-AF82-AEA866DC60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B662BF6-B08B-4C85-ABDB-920E1A796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F4D00DEB-2569-48E3-B2A0-7A0CB5B1B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Produced by Montefiore Hudson Valley Collaborative</a:t>
            </a:r>
          </a:p>
        </p:txBody>
      </p:sp>
      <p:sp>
        <p:nvSpPr>
          <p:cNvPr id="6" name="Slide Number Placeholder 5">
            <a:extLst>
              <a:ext uri="{FF2B5EF4-FFF2-40B4-BE49-F238E27FC236}">
                <a16:creationId xmlns:a16="http://schemas.microsoft.com/office/drawing/2014/main" id="{9EEA42DA-87F3-48E8-9A26-EA8BF24DBD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33CDB-D2A8-41E5-BEA1-8BD504C07ABE}" type="slidenum">
              <a:rPr lang="en-US" smtClean="0"/>
              <a:t>‹#›</a:t>
            </a:fld>
            <a:endParaRPr lang="en-US"/>
          </a:p>
        </p:txBody>
      </p:sp>
    </p:spTree>
    <p:extLst>
      <p:ext uri="{BB962C8B-B14F-4D97-AF65-F5344CB8AC3E}">
        <p14:creationId xmlns:p14="http://schemas.microsoft.com/office/powerpoint/2010/main" val="330874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67" r:id="rId9"/>
  </p:sldLayoutIdLst>
  <p:hf hdr="0" dt="0"/>
  <p:txStyles>
    <p:titleStyle>
      <a:lvl1pPr algn="l" defTabSz="914400" rtl="0" eaLnBrk="1" latinLnBrk="0" hangingPunct="1">
        <a:lnSpc>
          <a:spcPct val="90000"/>
        </a:lnSpc>
        <a:spcBef>
          <a:spcPct val="0"/>
        </a:spcBef>
        <a:buNone/>
        <a:defRPr sz="4400" b="0" kern="1200">
          <a:solidFill>
            <a:schemeClr val="accent1">
              <a:lumMod val="75000"/>
            </a:schemeClr>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66E096-719F-41FD-91D8-39845174E4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AE1F9D-2BF6-408F-81CE-9C2D876A4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820EB-E936-4D96-99CD-36BE53093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C9636-CFBE-4D2E-AB4E-53071ED1D26C}" type="datetimeFigureOut">
              <a:rPr lang="en-US" smtClean="0"/>
              <a:t>2/12/2024</a:t>
            </a:fld>
            <a:endParaRPr lang="en-US"/>
          </a:p>
        </p:txBody>
      </p:sp>
      <p:sp>
        <p:nvSpPr>
          <p:cNvPr id="5" name="Footer Placeholder 4">
            <a:extLst>
              <a:ext uri="{FF2B5EF4-FFF2-40B4-BE49-F238E27FC236}">
                <a16:creationId xmlns:a16="http://schemas.microsoft.com/office/drawing/2014/main" id="{8D8E86C1-B996-4266-9D16-5592ED209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ADA4D9-00BC-4213-B6B6-BD01A8A9F9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9DABC-1553-47EE-94ED-021F7165CC7C}" type="slidenum">
              <a:rPr lang="en-US" smtClean="0"/>
              <a:t>‹#›</a:t>
            </a:fld>
            <a:endParaRPr lang="en-US"/>
          </a:p>
        </p:txBody>
      </p:sp>
    </p:spTree>
    <p:extLst>
      <p:ext uri="{BB962C8B-B14F-4D97-AF65-F5344CB8AC3E}">
        <p14:creationId xmlns:p14="http://schemas.microsoft.com/office/powerpoint/2010/main" val="355275743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11" Type="http://schemas.openxmlformats.org/officeDocument/2006/relationships/image" Target="../media/image18.png"/><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png"/><Relationship Id="rId12"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Data" Target="../diagrams/data2.xml"/><Relationship Id="rId11" Type="http://schemas.openxmlformats.org/officeDocument/2006/relationships/image" Target="../media/image18.png"/><Relationship Id="rId5" Type="http://schemas.openxmlformats.org/officeDocument/2006/relationships/image" Target="../media/image20.png"/><Relationship Id="rId10" Type="http://schemas.microsoft.com/office/2007/relationships/diagramDrawing" Target="../diagrams/drawing2.xml"/><Relationship Id="rId4" Type="http://schemas.openxmlformats.org/officeDocument/2006/relationships/notesSlide" Target="../notesSlides/notesSlide18.xml"/><Relationship Id="rId9" Type="http://schemas.openxmlformats.org/officeDocument/2006/relationships/diagramColors" Target="../diagrams/colors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11"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image" Target="../media/image18.png"/><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slideLayout" Target="../slideLayouts/slideLayout5.xml"/><Relationship Id="rId7" Type="http://schemas.openxmlformats.org/officeDocument/2006/relationships/image" Target="../media/image13.tiff"/><Relationship Id="rId12"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tiff"/><Relationship Id="rId11" Type="http://schemas.openxmlformats.org/officeDocument/2006/relationships/image" Target="../media/image17.tiff"/><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notesSlide" Target="../notesSlides/notesSlide6.xml"/><Relationship Id="rId9"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78BD5517-FC23-4AE2-ADEC-77D2BB9FEE05}"/>
              </a:ext>
            </a:extLst>
          </p:cNvPr>
          <p:cNvSpPr/>
          <p:nvPr/>
        </p:nvSpPr>
        <p:spPr>
          <a:xfrm>
            <a:off x="3412747" y="899877"/>
            <a:ext cx="1611304" cy="1477741"/>
          </a:xfrm>
          <a:prstGeom prst="ellipse">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E11123-CA8E-4862-87E0-717D9F2CB633}"/>
              </a:ext>
            </a:extLst>
          </p:cNvPr>
          <p:cNvSpPr/>
          <p:nvPr/>
        </p:nvSpPr>
        <p:spPr>
          <a:xfrm>
            <a:off x="7117669" y="2153135"/>
            <a:ext cx="1611304" cy="1477741"/>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404C3C-B514-42C7-8BC6-C5B17DCEA66C}"/>
              </a:ext>
            </a:extLst>
          </p:cNvPr>
          <p:cNvSpPr/>
          <p:nvPr/>
        </p:nvSpPr>
        <p:spPr>
          <a:xfrm>
            <a:off x="9861561" y="4147130"/>
            <a:ext cx="1611304" cy="147774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8CE1CC5-8D00-40C5-BE58-634BAF20704D}"/>
              </a:ext>
            </a:extLst>
          </p:cNvPr>
          <p:cNvSpPr/>
          <p:nvPr/>
        </p:nvSpPr>
        <p:spPr>
          <a:xfrm>
            <a:off x="6824949" y="244730"/>
            <a:ext cx="2918793" cy="2716694"/>
          </a:xfrm>
          <a:prstGeom prst="ellipse">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lumMod val="25000"/>
                </a:schemeClr>
              </a:solidFill>
            </a:endParaRPr>
          </a:p>
        </p:txBody>
      </p:sp>
      <p:sp>
        <p:nvSpPr>
          <p:cNvPr id="8" name="Oval 7">
            <a:extLst>
              <a:ext uri="{FF2B5EF4-FFF2-40B4-BE49-F238E27FC236}">
                <a16:creationId xmlns:a16="http://schemas.microsoft.com/office/drawing/2014/main" id="{DA91F279-9DAE-4CBC-A96D-2CAAB7123F30}"/>
              </a:ext>
            </a:extLst>
          </p:cNvPr>
          <p:cNvSpPr/>
          <p:nvPr/>
        </p:nvSpPr>
        <p:spPr>
          <a:xfrm>
            <a:off x="9049581" y="1583634"/>
            <a:ext cx="2918793" cy="2716694"/>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lumMod val="25000"/>
                </a:schemeClr>
              </a:solidFill>
            </a:endParaRPr>
          </a:p>
        </p:txBody>
      </p:sp>
      <p:sp>
        <p:nvSpPr>
          <p:cNvPr id="9" name="Oval 8">
            <a:extLst>
              <a:ext uri="{FF2B5EF4-FFF2-40B4-BE49-F238E27FC236}">
                <a16:creationId xmlns:a16="http://schemas.microsoft.com/office/drawing/2014/main" id="{DEFD857A-7D7D-4F28-BD04-531C5F03891B}"/>
              </a:ext>
            </a:extLst>
          </p:cNvPr>
          <p:cNvSpPr/>
          <p:nvPr/>
        </p:nvSpPr>
        <p:spPr>
          <a:xfrm>
            <a:off x="8002734" y="3949146"/>
            <a:ext cx="2918793" cy="2716694"/>
          </a:xfrm>
          <a:prstGeom prst="ellipse">
            <a:avLst/>
          </a:pr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lumMod val="25000"/>
                </a:schemeClr>
              </a:solidFill>
            </a:endParaRPr>
          </a:p>
        </p:txBody>
      </p:sp>
      <p:sp>
        <p:nvSpPr>
          <p:cNvPr id="22" name="Slide Number Placeholder 21">
            <a:extLst>
              <a:ext uri="{FF2B5EF4-FFF2-40B4-BE49-F238E27FC236}">
                <a16:creationId xmlns:a16="http://schemas.microsoft.com/office/drawing/2014/main" id="{0A56DC71-F718-4125-A137-45275DC41D11}"/>
              </a:ext>
            </a:extLst>
          </p:cNvPr>
          <p:cNvSpPr>
            <a:spLocks noGrp="1"/>
          </p:cNvSpPr>
          <p:nvPr>
            <p:ph type="sldNum" sz="quarter" idx="12"/>
          </p:nvPr>
        </p:nvSpPr>
        <p:spPr/>
        <p:txBody>
          <a:bodyPr/>
          <a:lstStyle/>
          <a:p>
            <a:fld id="{5AA33CDB-D2A8-41E5-BEA1-8BD504C07ABE}" type="slidenum">
              <a:rPr lang="en-US" smtClean="0"/>
              <a:t>1</a:t>
            </a:fld>
            <a:endParaRPr lang="en-US"/>
          </a:p>
        </p:txBody>
      </p:sp>
      <p:sp>
        <p:nvSpPr>
          <p:cNvPr id="26" name="TextBox 25">
            <a:extLst>
              <a:ext uri="{FF2B5EF4-FFF2-40B4-BE49-F238E27FC236}">
                <a16:creationId xmlns:a16="http://schemas.microsoft.com/office/drawing/2014/main" id="{579C6701-15B5-45E2-9AD2-3F878AE6A2A9}"/>
              </a:ext>
            </a:extLst>
          </p:cNvPr>
          <p:cNvSpPr txBox="1"/>
          <p:nvPr/>
        </p:nvSpPr>
        <p:spPr>
          <a:xfrm>
            <a:off x="650014" y="3803408"/>
            <a:ext cx="7767966" cy="1323439"/>
          </a:xfrm>
          <a:prstGeom prst="rect">
            <a:avLst/>
          </a:prstGeom>
          <a:noFill/>
          <a:ln>
            <a:noFill/>
          </a:ln>
        </p:spPr>
        <p:txBody>
          <a:bodyPr wrap="square" rtlCol="0">
            <a:spAutoFit/>
          </a:bodyPr>
          <a:lstStyle/>
          <a:p>
            <a:r>
              <a:rPr lang="en-US" sz="4000" spc="300" dirty="0">
                <a:solidFill>
                  <a:schemeClr val="bg2">
                    <a:lumMod val="25000"/>
                  </a:schemeClr>
                </a:solidFill>
                <a:effectLst>
                  <a:outerShdw blurRad="38100" dist="38100" dir="2700000" algn="tl">
                    <a:srgbClr val="000000">
                      <a:alpha val="43137"/>
                    </a:srgbClr>
                  </a:outerShdw>
                </a:effectLst>
                <a:latin typeface="+mj-lt"/>
              </a:rPr>
              <a:t>Introducing </a:t>
            </a:r>
          </a:p>
          <a:p>
            <a:r>
              <a:rPr lang="en-US" sz="4000" spc="300" dirty="0">
                <a:solidFill>
                  <a:schemeClr val="bg2">
                    <a:lumMod val="25000"/>
                  </a:schemeClr>
                </a:solidFill>
                <a:effectLst>
                  <a:outerShdw blurRad="38100" dist="38100" dir="2700000" algn="tl">
                    <a:srgbClr val="000000">
                      <a:alpha val="43137"/>
                    </a:srgbClr>
                  </a:outerShdw>
                </a:effectLst>
                <a:latin typeface="+mj-lt"/>
              </a:rPr>
              <a:t>‘What Matters to You’ to Staff</a:t>
            </a:r>
          </a:p>
        </p:txBody>
      </p:sp>
      <p:sp>
        <p:nvSpPr>
          <p:cNvPr id="27" name="Oval 26">
            <a:extLst>
              <a:ext uri="{FF2B5EF4-FFF2-40B4-BE49-F238E27FC236}">
                <a16:creationId xmlns:a16="http://schemas.microsoft.com/office/drawing/2014/main" id="{F0E06AD7-ACE0-4905-8A53-D78E0E61EDBD}"/>
              </a:ext>
            </a:extLst>
          </p:cNvPr>
          <p:cNvSpPr/>
          <p:nvPr/>
        </p:nvSpPr>
        <p:spPr>
          <a:xfrm>
            <a:off x="787441" y="270623"/>
            <a:ext cx="3448050" cy="3314956"/>
          </a:xfrm>
          <a:prstGeom prst="ellipse">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50000"/>
                  </a:schemeClr>
                </a:solidFill>
                <a:latin typeface="+mj-lt"/>
                <a:cs typeface="Arial" panose="020B0604020202020204" pitchFamily="34" charset="0"/>
              </a:rPr>
              <a:t>WHAT MATTERS </a:t>
            </a:r>
          </a:p>
          <a:p>
            <a:pPr algn="ctr"/>
            <a:r>
              <a:rPr lang="en-US" sz="3200" b="1" dirty="0">
                <a:solidFill>
                  <a:schemeClr val="accent1">
                    <a:lumMod val="50000"/>
                  </a:schemeClr>
                </a:solidFill>
                <a:latin typeface="+mj-lt"/>
                <a:cs typeface="Arial" panose="020B0604020202020204" pitchFamily="34" charset="0"/>
              </a:rPr>
              <a:t>TO YOU?</a:t>
            </a:r>
          </a:p>
          <a:p>
            <a:pPr algn="ctr"/>
            <a:endParaRPr lang="en-US" sz="1100" dirty="0">
              <a:solidFill>
                <a:schemeClr val="tx1"/>
              </a:solidFill>
              <a:latin typeface="+mj-lt"/>
            </a:endParaRPr>
          </a:p>
          <a:p>
            <a:pPr algn="ctr"/>
            <a:r>
              <a:rPr lang="en-US" dirty="0">
                <a:solidFill>
                  <a:schemeClr val="tx1"/>
                </a:solidFill>
                <a:latin typeface="+mj-lt"/>
                <a:cs typeface="Arial" panose="020B0604020202020204" pitchFamily="34" charset="0"/>
              </a:rPr>
              <a:t>Asking, Listening, &amp; Doing</a:t>
            </a:r>
          </a:p>
          <a:p>
            <a:pPr algn="ctr"/>
            <a:r>
              <a:rPr lang="en-US" dirty="0">
                <a:solidFill>
                  <a:schemeClr val="tx1"/>
                </a:solidFill>
                <a:latin typeface="+mj-lt"/>
                <a:cs typeface="Arial" panose="020B0604020202020204" pitchFamily="34" charset="0"/>
              </a:rPr>
              <a:t>“What Matters”</a:t>
            </a:r>
          </a:p>
        </p:txBody>
      </p:sp>
      <p:sp>
        <p:nvSpPr>
          <p:cNvPr id="28" name="Oval 27">
            <a:extLst>
              <a:ext uri="{FF2B5EF4-FFF2-40B4-BE49-F238E27FC236}">
                <a16:creationId xmlns:a16="http://schemas.microsoft.com/office/drawing/2014/main" id="{681BEC5D-843C-4429-8859-BD46A9A8F0EA}"/>
              </a:ext>
            </a:extLst>
          </p:cNvPr>
          <p:cNvSpPr/>
          <p:nvPr/>
        </p:nvSpPr>
        <p:spPr>
          <a:xfrm>
            <a:off x="519174" y="49606"/>
            <a:ext cx="3984584" cy="375699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B74A4D0-704F-4F58-B671-1F6DFD230500}"/>
              </a:ext>
            </a:extLst>
          </p:cNvPr>
          <p:cNvSpPr/>
          <p:nvPr/>
        </p:nvSpPr>
        <p:spPr>
          <a:xfrm>
            <a:off x="-1813452" y="-2153914"/>
            <a:ext cx="4297016" cy="3756991"/>
          </a:xfrm>
          <a:prstGeom prst="ellipse">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1B4533E3-77A6-4872-ABE4-3CBA5649A5A9}"/>
              </a:ext>
            </a:extLst>
          </p:cNvPr>
          <p:cNvCxnSpPr>
            <a:cxnSpLocks/>
          </p:cNvCxnSpPr>
          <p:nvPr/>
        </p:nvCxnSpPr>
        <p:spPr>
          <a:xfrm>
            <a:off x="760034" y="5113580"/>
            <a:ext cx="5305425"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2C0A3369-1AAB-410F-AB84-52B19A236708}"/>
              </a:ext>
            </a:extLst>
          </p:cNvPr>
          <p:cNvSpPr txBox="1"/>
          <p:nvPr/>
        </p:nvSpPr>
        <p:spPr>
          <a:xfrm>
            <a:off x="760034" y="5217762"/>
            <a:ext cx="4281578" cy="400110"/>
          </a:xfrm>
          <a:prstGeom prst="rect">
            <a:avLst/>
          </a:prstGeom>
          <a:noFill/>
          <a:ln>
            <a:noFill/>
          </a:ln>
        </p:spPr>
        <p:txBody>
          <a:bodyPr wrap="square" rtlCol="0">
            <a:spAutoFit/>
          </a:bodyPr>
          <a:lstStyle/>
          <a:p>
            <a:r>
              <a:rPr lang="en-US" sz="2000" spc="300" dirty="0">
                <a:solidFill>
                  <a:schemeClr val="bg2">
                    <a:lumMod val="25000"/>
                  </a:schemeClr>
                </a:solidFill>
                <a:latin typeface="+mj-lt"/>
              </a:rPr>
              <a:t>From Concept to Practice</a:t>
            </a:r>
          </a:p>
        </p:txBody>
      </p:sp>
      <p:grpSp>
        <p:nvGrpSpPr>
          <p:cNvPr id="15" name="Group 14"/>
          <p:cNvGrpSpPr/>
          <p:nvPr/>
        </p:nvGrpSpPr>
        <p:grpSpPr>
          <a:xfrm>
            <a:off x="8460209" y="4548696"/>
            <a:ext cx="2094038" cy="1532824"/>
            <a:chOff x="8460209" y="4548696"/>
            <a:chExt cx="2094038" cy="1532824"/>
          </a:xfrm>
        </p:grpSpPr>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60209" y="4548696"/>
              <a:ext cx="1225487" cy="1532824"/>
            </a:xfrm>
            <a:prstGeom prst="rect">
              <a:avLst/>
            </a:prstGeom>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1952" y="4618598"/>
              <a:ext cx="892295" cy="1462922"/>
            </a:xfrm>
            <a:prstGeom prst="rect">
              <a:avLst/>
            </a:prstGeom>
          </p:spPr>
        </p:pic>
      </p:grpSp>
      <p:grpSp>
        <p:nvGrpSpPr>
          <p:cNvPr id="14" name="Group 13"/>
          <p:cNvGrpSpPr/>
          <p:nvPr/>
        </p:nvGrpSpPr>
        <p:grpSpPr>
          <a:xfrm>
            <a:off x="9565396" y="2135509"/>
            <a:ext cx="2004858" cy="1734720"/>
            <a:chOff x="9565396" y="2135509"/>
            <a:chExt cx="2004858" cy="1734720"/>
          </a:xfrm>
        </p:grpSpPr>
        <p:pic>
          <p:nvPicPr>
            <p:cNvPr id="4" name="Picture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65396" y="2135509"/>
              <a:ext cx="871633" cy="1734720"/>
            </a:xfrm>
            <a:prstGeom prst="rect">
              <a:avLst/>
            </a:prstGeom>
          </p:spPr>
        </p:pic>
        <p:pic>
          <p:nvPicPr>
            <p:cNvPr id="6" name="Picture 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32244" y="2175839"/>
              <a:ext cx="1038010" cy="1682766"/>
            </a:xfrm>
            <a:prstGeom prst="rect">
              <a:avLst/>
            </a:prstGeom>
          </p:spPr>
        </p:pic>
      </p:grpSp>
      <p:pic>
        <p:nvPicPr>
          <p:cNvPr id="13" name="Picture 1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37955" y="619305"/>
            <a:ext cx="1241477" cy="1899019"/>
          </a:xfrm>
          <a:prstGeom prst="rect">
            <a:avLst/>
          </a:prstGeom>
        </p:spPr>
      </p:pic>
      <p:sp>
        <p:nvSpPr>
          <p:cNvPr id="24" name="Footer Placeholder 3">
            <a:extLst>
              <a:ext uri="{FF2B5EF4-FFF2-40B4-BE49-F238E27FC236}">
                <a16:creationId xmlns:a16="http://schemas.microsoft.com/office/drawing/2014/main" id="{FAD310AF-E38C-4767-8C41-3D2EBD44CB5F}"/>
              </a:ext>
            </a:extLst>
          </p:cNvPr>
          <p:cNvSpPr>
            <a:spLocks noGrp="1"/>
          </p:cNvSpPr>
          <p:nvPr>
            <p:ph type="ftr" sz="quarter" idx="11"/>
          </p:nvPr>
        </p:nvSpPr>
        <p:spPr>
          <a:xfrm>
            <a:off x="7637955" y="6108897"/>
            <a:ext cx="4527544" cy="290893"/>
          </a:xfrm>
        </p:spPr>
        <p:txBody>
          <a:bodyPr/>
          <a:lstStyle/>
          <a:p>
            <a:r>
              <a:rPr lang="en-US" dirty="0"/>
              <a:t>With Recognition to Montefiore Hudson Valley Collaborative</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42090" y="259091"/>
            <a:ext cx="2027935" cy="1347279"/>
          </a:xfrm>
          <a:prstGeom prst="rect">
            <a:avLst/>
          </a:prstGeom>
        </p:spPr>
      </p:pic>
      <p:pic>
        <p:nvPicPr>
          <p:cNvPr id="10"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4873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9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B47D41CF-762D-493E-896C-866AEE24ECD5}"/>
              </a:ext>
            </a:extLst>
          </p:cNvPr>
          <p:cNvSpPr/>
          <p:nvPr/>
        </p:nvSpPr>
        <p:spPr>
          <a:xfrm>
            <a:off x="11085413" y="3347871"/>
            <a:ext cx="1566563" cy="1337559"/>
          </a:xfrm>
          <a:prstGeom prst="ellipse">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CA" dirty="0">
                <a:effectLst/>
                <a:ea typeface="ＭＳ Ｐゴシック" charset="0"/>
              </a:rPr>
              <a:t>What is different about these 2 questions?</a:t>
            </a:r>
            <a:endParaRPr lang="en-US" dirty="0">
              <a:effectLst/>
            </a:endParaRPr>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10</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1303479" y="3576818"/>
            <a:ext cx="1094727" cy="879664"/>
          </a:xfrm>
          <a:prstGeom prst="ellipse">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271055" y="-373746"/>
            <a:ext cx="1611304" cy="1477741"/>
          </a:xfrm>
          <a:prstGeom prst="ellipse">
            <a:avLst/>
          </a:prstGeom>
          <a:solidFill>
            <a:srgbClr val="C5E0B4">
              <a:alpha val="80000"/>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3103" y="5187209"/>
            <a:ext cx="2004858" cy="1734720"/>
            <a:chOff x="9565396" y="2135509"/>
            <a:chExt cx="2004858" cy="1734720"/>
          </a:xfrm>
        </p:grpSpPr>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65396" y="2135509"/>
              <a:ext cx="871633" cy="1734720"/>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32244" y="2175839"/>
              <a:ext cx="1038010" cy="1682766"/>
            </a:xfrm>
            <a:prstGeom prst="rect">
              <a:avLst/>
            </a:prstGeom>
          </p:spPr>
        </p:pic>
      </p:grpSp>
      <p:sp>
        <p:nvSpPr>
          <p:cNvPr id="17" name="Oval 16">
            <a:extLst>
              <a:ext uri="{FF2B5EF4-FFF2-40B4-BE49-F238E27FC236}">
                <a16:creationId xmlns:a16="http://schemas.microsoft.com/office/drawing/2014/main" id="{B47D41CF-762D-493E-896C-866AEE24ECD5}"/>
              </a:ext>
            </a:extLst>
          </p:cNvPr>
          <p:cNvSpPr/>
          <p:nvPr/>
        </p:nvSpPr>
        <p:spPr>
          <a:xfrm>
            <a:off x="11353800" y="4352068"/>
            <a:ext cx="2596352" cy="2252654"/>
          </a:xfrm>
          <a:prstGeom prst="ellipse">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645913" y="878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accent1">
                    <a:lumMod val="75000"/>
                  </a:schemeClr>
                </a:solidFill>
                <a:effectLst>
                  <a:outerShdw blurRad="38100" dist="38100" dir="2700000" algn="tl">
                    <a:srgbClr val="000000">
                      <a:alpha val="43137"/>
                    </a:srgbClr>
                  </a:outerShdw>
                </a:effectLst>
                <a:latin typeface="+mj-lt"/>
                <a:ea typeface="+mj-ea"/>
                <a:cs typeface="+mj-cs"/>
              </a:defRPr>
            </a:lvl1pPr>
          </a:lstStyle>
          <a:p>
            <a:pPr algn="ctr"/>
            <a:endParaRPr lang="en-US" sz="3600" i="1" dirty="0">
              <a:solidFill>
                <a:schemeClr val="accent1">
                  <a:lumMod val="50000"/>
                </a:schemeClr>
              </a:solidFill>
              <a:effectLst/>
            </a:endParaRPr>
          </a:p>
        </p:txBody>
      </p:sp>
      <p:sp>
        <p:nvSpPr>
          <p:cNvPr id="20" name="Rectangle 19"/>
          <p:cNvSpPr/>
          <p:nvPr/>
        </p:nvSpPr>
        <p:spPr>
          <a:xfrm>
            <a:off x="468919" y="1896946"/>
            <a:ext cx="4961037" cy="564578"/>
          </a:xfrm>
          <a:prstGeom prst="rect">
            <a:avLst/>
          </a:prstGeom>
          <a:gradFill flip="none" rotWithShape="1">
            <a:gsLst>
              <a:gs pos="0">
                <a:srgbClr val="C5E0B4">
                  <a:tint val="66000"/>
                  <a:satMod val="160000"/>
                </a:srgbClr>
              </a:gs>
              <a:gs pos="50000">
                <a:srgbClr val="C5E0B4">
                  <a:tint val="44500"/>
                  <a:satMod val="160000"/>
                </a:srgbClr>
              </a:gs>
              <a:gs pos="100000">
                <a:srgbClr val="C5E0B4">
                  <a:tint val="23500"/>
                  <a:satMod val="160000"/>
                </a:srgbClr>
              </a:gs>
            </a:gsLst>
            <a:lin ang="0" scaled="1"/>
            <a:tileRect/>
          </a:gradFill>
          <a:ln w="12700" cap="flat">
            <a:noFill/>
            <a:miter lim="400000"/>
          </a:ln>
          <a:effectLst>
            <a:glow rad="101600">
              <a:schemeClr val="accent6">
                <a:satMod val="175000"/>
                <a:alpha val="40000"/>
              </a:schemeClr>
            </a:glow>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562550" latinLnBrk="1" hangingPunct="0"/>
            <a:r>
              <a:rPr lang="en-US" sz="3200" dirty="0">
                <a:solidFill>
                  <a:schemeClr val="accent1">
                    <a:lumMod val="50000"/>
                  </a:schemeClr>
                </a:solidFill>
                <a:latin typeface="+mj-lt"/>
                <a:cs typeface="Arial" panose="020B0604020202020204" pitchFamily="34" charset="0"/>
                <a:sym typeface="Gill Sans"/>
              </a:rPr>
              <a:t>What’s the matter WITH you?</a:t>
            </a:r>
          </a:p>
        </p:txBody>
      </p:sp>
      <p:sp>
        <p:nvSpPr>
          <p:cNvPr id="21" name="Rectangle 20"/>
          <p:cNvSpPr/>
          <p:nvPr/>
        </p:nvSpPr>
        <p:spPr>
          <a:xfrm>
            <a:off x="6651555" y="1891038"/>
            <a:ext cx="4961037" cy="564578"/>
          </a:xfrm>
          <a:prstGeom prst="rect">
            <a:avLst/>
          </a:prstGeom>
          <a:gradFill flip="none" rotWithShape="1">
            <a:gsLst>
              <a:gs pos="0">
                <a:srgbClr val="C5E0B4">
                  <a:tint val="66000"/>
                  <a:satMod val="160000"/>
                </a:srgbClr>
              </a:gs>
              <a:gs pos="50000">
                <a:srgbClr val="C5E0B4">
                  <a:tint val="44500"/>
                  <a:satMod val="160000"/>
                </a:srgbClr>
              </a:gs>
              <a:gs pos="100000">
                <a:srgbClr val="C5E0B4">
                  <a:tint val="23500"/>
                  <a:satMod val="160000"/>
                </a:srgbClr>
              </a:gs>
            </a:gsLst>
            <a:lin ang="10800000" scaled="1"/>
            <a:tileRect/>
          </a:gradFill>
          <a:ln w="12700" cap="flat">
            <a:noFill/>
            <a:miter lim="400000"/>
          </a:ln>
          <a:effectLst>
            <a:glow rad="63500">
              <a:schemeClr val="accent6">
                <a:satMod val="175000"/>
                <a:alpha val="40000"/>
              </a:schemeClr>
            </a:glow>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562550" latinLnBrk="1" hangingPunct="0"/>
            <a:r>
              <a:rPr lang="en-US" sz="3200" dirty="0">
                <a:solidFill>
                  <a:schemeClr val="accent1">
                    <a:lumMod val="50000"/>
                  </a:schemeClr>
                </a:solidFill>
                <a:latin typeface="Calibri Light" panose="020F0302020204030204" pitchFamily="34" charset="0"/>
                <a:cs typeface="Calibri Light" panose="020F0302020204030204" pitchFamily="34" charset="0"/>
                <a:sym typeface="Gill Sans"/>
              </a:rPr>
              <a:t>What matters TO you?</a:t>
            </a:r>
          </a:p>
        </p:txBody>
      </p:sp>
      <p:sp>
        <p:nvSpPr>
          <p:cNvPr id="3" name="Rectangle 2"/>
          <p:cNvSpPr/>
          <p:nvPr/>
        </p:nvSpPr>
        <p:spPr>
          <a:xfrm>
            <a:off x="5998477" y="6144782"/>
            <a:ext cx="5594993" cy="369332"/>
          </a:xfrm>
          <a:prstGeom prst="rect">
            <a:avLst/>
          </a:prstGeom>
        </p:spPr>
        <p:txBody>
          <a:bodyPr wrap="none">
            <a:spAutoFit/>
          </a:bodyPr>
          <a:lstStyle/>
          <a:p>
            <a:r>
              <a:rPr lang="en-US" i="1" dirty="0">
                <a:solidFill>
                  <a:schemeClr val="accent5">
                    <a:lumMod val="50000"/>
                  </a:schemeClr>
                </a:solidFill>
              </a:rPr>
              <a:t>*feel free to pause the presentation for group discussion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82443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9982200" y="5412585"/>
            <a:ext cx="2596352" cy="2252654"/>
          </a:xfrm>
          <a:prstGeom prst="ellipse">
            <a:avLst/>
          </a:prstGeom>
          <a:solidFill>
            <a:schemeClr val="accent2">
              <a:lumMod val="40000"/>
              <a:lumOff val="60000"/>
              <a:alpha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3B7A41-68A2-45A6-A42D-D08FCD141CE2}"/>
              </a:ext>
            </a:extLst>
          </p:cNvPr>
          <p:cNvSpPr>
            <a:spLocks noGrp="1"/>
          </p:cNvSpPr>
          <p:nvPr>
            <p:ph idx="1"/>
          </p:nvPr>
        </p:nvSpPr>
        <p:spPr>
          <a:xfrm>
            <a:off x="838200" y="1571626"/>
            <a:ext cx="10515600" cy="4605337"/>
          </a:xfrm>
        </p:spPr>
        <p:txBody>
          <a:bodyPr>
            <a:normAutofit/>
          </a:bodyPr>
          <a:lstStyle/>
          <a:p>
            <a:pPr marL="0" indent="0" algn="ctr">
              <a:buNone/>
            </a:pPr>
            <a:r>
              <a:rPr lang="en-US" sz="2400" dirty="0"/>
              <a:t>WMTY</a:t>
            </a:r>
            <a:r>
              <a:rPr lang="en-US" sz="2400" i="1" dirty="0"/>
              <a:t> </a:t>
            </a:r>
            <a:r>
              <a:rPr lang="en-US" sz="2400" dirty="0"/>
              <a:t>conversations help healthcare teams to better understand each other, leading to </a:t>
            </a:r>
            <a:r>
              <a:rPr lang="en-US" sz="2400" b="1" i="1" dirty="0">
                <a:solidFill>
                  <a:schemeClr val="accent1"/>
                </a:solidFill>
              </a:rPr>
              <a:t>higher collaboration</a:t>
            </a:r>
            <a:r>
              <a:rPr lang="en-US" sz="2400" b="1" dirty="0">
                <a:solidFill>
                  <a:schemeClr val="accent1"/>
                </a:solidFill>
              </a:rPr>
              <a:t>,</a:t>
            </a:r>
            <a:r>
              <a:rPr lang="en-US" sz="2400" b="1" dirty="0"/>
              <a:t> </a:t>
            </a:r>
            <a:r>
              <a:rPr lang="en-US" sz="2400" b="1" i="1" dirty="0">
                <a:solidFill>
                  <a:schemeClr val="accent1"/>
                </a:solidFill>
              </a:rPr>
              <a:t>reduced provider burnout, and improved care delivery through process improvement. </a:t>
            </a:r>
          </a:p>
          <a:p>
            <a:pPr marL="0" indent="0" algn="ctr">
              <a:buNone/>
            </a:pPr>
            <a:endParaRPr lang="en-US" sz="2400" dirty="0"/>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11</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10" name="Oval 9">
            <a:extLst>
              <a:ext uri="{FF2B5EF4-FFF2-40B4-BE49-F238E27FC236}">
                <a16:creationId xmlns:a16="http://schemas.microsoft.com/office/drawing/2014/main" id="{ED57AF40-C2E6-47A5-A371-81FA54EB71B0}"/>
              </a:ext>
            </a:extLst>
          </p:cNvPr>
          <p:cNvSpPr/>
          <p:nvPr/>
        </p:nvSpPr>
        <p:spPr>
          <a:xfrm>
            <a:off x="-271055" y="-373746"/>
            <a:ext cx="1611304" cy="1477741"/>
          </a:xfrm>
          <a:prstGeom prst="ellipse">
            <a:avLst/>
          </a:prstGeom>
          <a:solidFill>
            <a:schemeClr val="accent5">
              <a:lumMod val="40000"/>
              <a:lumOff val="60000"/>
              <a:alpha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0A0D21-E283-490A-B542-121A88275F27}"/>
              </a:ext>
            </a:extLst>
          </p:cNvPr>
          <p:cNvSpPr>
            <a:spLocks noGrp="1"/>
          </p:cNvSpPr>
          <p:nvPr>
            <p:ph type="title"/>
          </p:nvPr>
        </p:nvSpPr>
        <p:spPr/>
        <p:txBody>
          <a:bodyPr/>
          <a:lstStyle/>
          <a:p>
            <a:r>
              <a:rPr lang="en-US" dirty="0">
                <a:effectLst/>
              </a:rPr>
              <a:t>Staff Engagement</a:t>
            </a:r>
          </a:p>
        </p:txBody>
      </p:sp>
      <p:graphicFrame>
        <p:nvGraphicFramePr>
          <p:cNvPr id="11" name="Diagram 10">
            <a:extLst>
              <a:ext uri="{FF2B5EF4-FFF2-40B4-BE49-F238E27FC236}">
                <a16:creationId xmlns:a16="http://schemas.microsoft.com/office/drawing/2014/main" id="{EF812C5C-6214-4DBF-9209-81A9B39E3042}"/>
              </a:ext>
            </a:extLst>
          </p:cNvPr>
          <p:cNvGraphicFramePr/>
          <p:nvPr>
            <p:extLst>
              <p:ext uri="{D42A27DB-BD31-4B8C-83A1-F6EECF244321}">
                <p14:modId xmlns:p14="http://schemas.microsoft.com/office/powerpoint/2010/main" val="3114087986"/>
              </p:ext>
            </p:extLst>
          </p:nvPr>
        </p:nvGraphicFramePr>
        <p:xfrm>
          <a:off x="4603749" y="3010430"/>
          <a:ext cx="5378451" cy="31665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Oval 15">
            <a:extLst>
              <a:ext uri="{FF2B5EF4-FFF2-40B4-BE49-F238E27FC236}">
                <a16:creationId xmlns:a16="http://schemas.microsoft.com/office/drawing/2014/main" id="{120F2919-F464-40A4-8097-A375EF8B8DF3}"/>
              </a:ext>
            </a:extLst>
          </p:cNvPr>
          <p:cNvSpPr/>
          <p:nvPr/>
        </p:nvSpPr>
        <p:spPr>
          <a:xfrm>
            <a:off x="1962626" y="4142792"/>
            <a:ext cx="818296" cy="724480"/>
          </a:xfrm>
          <a:prstGeom prst="ellipse">
            <a:avLst/>
          </a:prstGeom>
          <a:solidFill>
            <a:srgbClr val="6BDCE5">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58E592C-DC51-4135-80B6-350C3F39055F}"/>
              </a:ext>
            </a:extLst>
          </p:cNvPr>
          <p:cNvSpPr/>
          <p:nvPr/>
        </p:nvSpPr>
        <p:spPr>
          <a:xfrm rot="2114815">
            <a:off x="3052029" y="4866268"/>
            <a:ext cx="674726" cy="733904"/>
          </a:xfrm>
          <a:prstGeom prst="ellipse">
            <a:avLst/>
          </a:prstGeom>
          <a:solidFill>
            <a:srgbClr val="FE7304">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5301" y="3321895"/>
            <a:ext cx="1188966" cy="2366274"/>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8443" y="3321895"/>
            <a:ext cx="1209669" cy="240646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25417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10893824" y="5595148"/>
            <a:ext cx="2596352" cy="2252654"/>
          </a:xfrm>
          <a:prstGeom prst="ellipse">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773104" y="-373747"/>
            <a:ext cx="1611304" cy="1477741"/>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930245E4-E3C5-41F9-BC3F-3B9E3A6B4231}"/>
              </a:ext>
            </a:extLst>
          </p:cNvPr>
          <p:cNvSpPr>
            <a:spLocks noGrp="1"/>
          </p:cNvSpPr>
          <p:nvPr>
            <p:ph type="title"/>
          </p:nvPr>
        </p:nvSpPr>
        <p:spPr/>
        <p:txBody>
          <a:bodyPr>
            <a:normAutofit/>
          </a:bodyPr>
          <a:lstStyle/>
          <a:p>
            <a:r>
              <a:rPr lang="en-US" dirty="0">
                <a:effectLst/>
              </a:rPr>
              <a:t>What is Joy in Work?</a:t>
            </a:r>
          </a:p>
        </p:txBody>
      </p:sp>
      <p:sp>
        <p:nvSpPr>
          <p:cNvPr id="2" name="Content Placeholder 1"/>
          <p:cNvSpPr>
            <a:spLocks noGrp="1"/>
          </p:cNvSpPr>
          <p:nvPr>
            <p:ph idx="1"/>
          </p:nvPr>
        </p:nvSpPr>
        <p:spPr>
          <a:xfrm>
            <a:off x="784834" y="5543704"/>
            <a:ext cx="10515600" cy="952783"/>
          </a:xfrm>
        </p:spPr>
        <p:txBody>
          <a:bodyPr>
            <a:noAutofit/>
          </a:bodyPr>
          <a:lstStyle/>
          <a:p>
            <a:pPr marL="0" indent="0" algn="ctr">
              <a:lnSpc>
                <a:spcPct val="150000"/>
              </a:lnSpc>
              <a:buClr>
                <a:schemeClr val="tx2">
                  <a:lumMod val="90000"/>
                  <a:lumOff val="10000"/>
                </a:schemeClr>
              </a:buClr>
              <a:buNone/>
            </a:pPr>
            <a:r>
              <a:rPr lang="en-US" b="1" dirty="0">
                <a:solidFill>
                  <a:schemeClr val="accent5">
                    <a:lumMod val="50000"/>
                  </a:schemeClr>
                </a:solidFill>
                <a:latin typeface="Calibri" panose="020F0502020204030204" pitchFamily="34" charset="0"/>
              </a:rPr>
              <a:t>Productivity ↑ 31%		Accuracy ↑ 19%</a:t>
            </a:r>
          </a:p>
          <a:p>
            <a:pPr marL="0" indent="0">
              <a:buNone/>
            </a:pPr>
            <a:endParaRPr lang="en-US" sz="1400" dirty="0">
              <a:solidFill>
                <a:srgbClr val="002060"/>
              </a:solidFill>
              <a:latin typeface="Calibri" panose="020F0502020204030204" pitchFamily="34" charset="0"/>
            </a:endParaRPr>
          </a:p>
          <a:p>
            <a:endParaRPr lang="en-US" sz="2400" dirty="0">
              <a:latin typeface="Calibri" panose="020F0502020204030204" pitchFamily="34" charset="0"/>
            </a:endParaRPr>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12</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339137"/>
            <a:ext cx="927605" cy="1750110"/>
          </a:xfrm>
          <a:prstGeom prst="rect">
            <a:avLst/>
          </a:prstGeom>
        </p:spPr>
      </p:pic>
      <p:pic>
        <p:nvPicPr>
          <p:cNvPr id="14" name="Picture 1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88622" y="3543530"/>
            <a:ext cx="1104666" cy="1697695"/>
          </a:xfrm>
          <a:prstGeom prst="rect">
            <a:avLst/>
          </a:prstGeom>
        </p:spPr>
      </p:pic>
      <p:grpSp>
        <p:nvGrpSpPr>
          <p:cNvPr id="15" name="Group 14"/>
          <p:cNvGrpSpPr/>
          <p:nvPr/>
        </p:nvGrpSpPr>
        <p:grpSpPr>
          <a:xfrm>
            <a:off x="1966824" y="1431985"/>
            <a:ext cx="8488391" cy="1211487"/>
            <a:chOff x="442200" y="316653"/>
            <a:chExt cx="4895238" cy="633306"/>
          </a:xfrm>
        </p:grpSpPr>
        <p:sp>
          <p:nvSpPr>
            <p:cNvPr id="16" name="Rectangle 15"/>
            <p:cNvSpPr/>
            <p:nvPr/>
          </p:nvSpPr>
          <p:spPr>
            <a:xfrm>
              <a:off x="442200" y="316653"/>
              <a:ext cx="4895238" cy="633306"/>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7" name="TextBox 16"/>
            <p:cNvSpPr txBox="1"/>
            <p:nvPr/>
          </p:nvSpPr>
          <p:spPr>
            <a:xfrm>
              <a:off x="442200" y="316653"/>
              <a:ext cx="4895238" cy="6333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00" tIns="58420" rIns="36000" bIns="58420" numCol="1" spcCol="1270" anchor="ctr" anchorCtr="0">
              <a:noAutofit/>
            </a:bodyPr>
            <a:lstStyle/>
            <a:p>
              <a:pPr algn="ctr">
                <a:spcBef>
                  <a:spcPts val="600"/>
                </a:spcBef>
                <a:buClr>
                  <a:schemeClr val="tx2">
                    <a:lumMod val="90000"/>
                    <a:lumOff val="10000"/>
                  </a:schemeClr>
                </a:buClr>
              </a:pPr>
              <a:r>
                <a:rPr lang="en-US" sz="2800" dirty="0">
                  <a:solidFill>
                    <a:schemeClr val="bg1"/>
                  </a:solidFill>
                  <a:latin typeface="Calibri" panose="020F0502020204030204" pitchFamily="34" charset="0"/>
                </a:rPr>
                <a:t>The emotion of pleasure, feeling of success, and satisfaction as a result of </a:t>
              </a:r>
              <a:r>
                <a:rPr lang="en-US" sz="2800" b="1" dirty="0">
                  <a:solidFill>
                    <a:schemeClr val="bg1"/>
                  </a:solidFill>
                  <a:latin typeface="Calibri" panose="020F0502020204030204" pitchFamily="34" charset="0"/>
                </a:rPr>
                <a:t>meaningful action.</a:t>
              </a:r>
            </a:p>
          </p:txBody>
        </p:sp>
      </p:grpSp>
      <p:grpSp>
        <p:nvGrpSpPr>
          <p:cNvPr id="18" name="Group 17"/>
          <p:cNvGrpSpPr/>
          <p:nvPr/>
        </p:nvGrpSpPr>
        <p:grpSpPr>
          <a:xfrm>
            <a:off x="1966824" y="2730533"/>
            <a:ext cx="8488392" cy="1217208"/>
            <a:chOff x="672407" y="1266613"/>
            <a:chExt cx="4665031" cy="633306"/>
          </a:xfrm>
        </p:grpSpPr>
        <p:sp>
          <p:nvSpPr>
            <p:cNvPr id="19" name="Rectangle 18"/>
            <p:cNvSpPr/>
            <p:nvPr/>
          </p:nvSpPr>
          <p:spPr>
            <a:xfrm>
              <a:off x="672407" y="1266613"/>
              <a:ext cx="4665031" cy="633306"/>
            </a:xfrm>
            <a:prstGeom prst="rect">
              <a:avLst/>
            </a:prstGeom>
            <a:solidFill>
              <a:srgbClr val="990099"/>
            </a:solidFill>
          </p:spPr>
          <p:style>
            <a:lnRef idx="2">
              <a:schemeClr val="lt1">
                <a:hueOff val="0"/>
                <a:satOff val="0"/>
                <a:lumOff val="0"/>
                <a:alphaOff val="0"/>
              </a:schemeClr>
            </a:lnRef>
            <a:fillRef idx="1">
              <a:scrgbClr r="0" g="0" b="0"/>
            </a:fillRef>
            <a:effectRef idx="0">
              <a:schemeClr val="accent4">
                <a:hueOff val="4900445"/>
                <a:satOff val="-20388"/>
                <a:lumOff val="4804"/>
                <a:alphaOff val="0"/>
              </a:schemeClr>
            </a:effectRef>
            <a:fontRef idx="minor">
              <a:schemeClr val="lt1"/>
            </a:fontRef>
          </p:style>
        </p:sp>
        <p:sp>
          <p:nvSpPr>
            <p:cNvPr id="20" name="TextBox 19"/>
            <p:cNvSpPr txBox="1"/>
            <p:nvPr/>
          </p:nvSpPr>
          <p:spPr>
            <a:xfrm>
              <a:off x="672407" y="1266613"/>
              <a:ext cx="4665031" cy="6333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00" tIns="58420" rIns="36000" bIns="58420" numCol="1" spcCol="1270" anchor="ctr" anchorCtr="0">
              <a:noAutofit/>
            </a:bodyPr>
            <a:lstStyle/>
            <a:p>
              <a:pPr algn="ctr">
                <a:buClr>
                  <a:schemeClr val="tx2">
                    <a:lumMod val="90000"/>
                    <a:lumOff val="10000"/>
                  </a:schemeClr>
                </a:buClr>
              </a:pPr>
              <a:r>
                <a:rPr lang="en-US" sz="2800" dirty="0">
                  <a:solidFill>
                    <a:schemeClr val="bg1"/>
                  </a:solidFill>
                  <a:latin typeface="Calibri" panose="020F0502020204030204" pitchFamily="34" charset="0"/>
                </a:rPr>
                <a:t>       Intellectual, behavioral, and emotional commitment to </a:t>
              </a:r>
              <a:r>
                <a:rPr lang="en-US" sz="2800" b="1" dirty="0">
                  <a:solidFill>
                    <a:schemeClr val="bg1"/>
                  </a:solidFill>
                  <a:latin typeface="Calibri" panose="020F0502020204030204" pitchFamily="34" charset="0"/>
                </a:rPr>
                <a:t>meaningful and satisfying work</a:t>
              </a:r>
              <a:r>
                <a:rPr lang="en-US" sz="2800" dirty="0">
                  <a:solidFill>
                    <a:schemeClr val="bg1"/>
                  </a:solidFill>
                  <a:latin typeface="Calibri" panose="020F0502020204030204" pitchFamily="34" charset="0"/>
                </a:rPr>
                <a:t>.</a:t>
              </a:r>
            </a:p>
          </p:txBody>
        </p:sp>
      </p:grpSp>
      <p:grpSp>
        <p:nvGrpSpPr>
          <p:cNvPr id="21" name="Group 20"/>
          <p:cNvGrpSpPr/>
          <p:nvPr/>
        </p:nvGrpSpPr>
        <p:grpSpPr>
          <a:xfrm>
            <a:off x="1191444" y="4180888"/>
            <a:ext cx="9702380" cy="1358314"/>
            <a:chOff x="442200" y="2152003"/>
            <a:chExt cx="4895238" cy="2183619"/>
          </a:xfrm>
        </p:grpSpPr>
        <p:sp>
          <p:nvSpPr>
            <p:cNvPr id="22" name="Rectangle 21"/>
            <p:cNvSpPr/>
            <p:nvPr/>
          </p:nvSpPr>
          <p:spPr>
            <a:xfrm>
              <a:off x="442200" y="2152003"/>
              <a:ext cx="4895238" cy="2183619"/>
            </a:xfrm>
            <a:prstGeom prst="rect">
              <a:avLst/>
            </a:prstGeom>
            <a:solidFill>
              <a:srgbClr val="AAD292"/>
            </a:solidFill>
          </p:spPr>
          <p:style>
            <a:lnRef idx="2">
              <a:schemeClr val="lt1">
                <a:hueOff val="0"/>
                <a:satOff val="0"/>
                <a:lumOff val="0"/>
                <a:alphaOff val="0"/>
              </a:schemeClr>
            </a:lnRef>
            <a:fillRef idx="1">
              <a:scrgbClr r="0" g="0" b="0"/>
            </a:fillRef>
            <a:effectRef idx="0">
              <a:schemeClr val="accent4">
                <a:hueOff val="9800891"/>
                <a:satOff val="-40777"/>
                <a:lumOff val="9608"/>
                <a:alphaOff val="0"/>
              </a:schemeClr>
            </a:effectRef>
            <a:fontRef idx="minor">
              <a:schemeClr val="lt1"/>
            </a:fontRef>
          </p:style>
        </p:sp>
        <p:sp>
          <p:nvSpPr>
            <p:cNvPr id="23" name="TextBox 22"/>
            <p:cNvSpPr txBox="1"/>
            <p:nvPr/>
          </p:nvSpPr>
          <p:spPr>
            <a:xfrm>
              <a:off x="442200" y="2980142"/>
              <a:ext cx="4895238" cy="6333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00" tIns="58420" rIns="36000" bIns="58420" numCol="1" spcCol="1270" anchor="ctr" anchorCtr="0">
              <a:noAutofit/>
            </a:bodyPr>
            <a:lstStyle/>
            <a:p>
              <a:pPr algn="ctr" defTabSz="1022350">
                <a:lnSpc>
                  <a:spcPct val="90000"/>
                </a:lnSpc>
                <a:spcBef>
                  <a:spcPct val="0"/>
                </a:spcBef>
                <a:spcAft>
                  <a:spcPct val="35000"/>
                </a:spcAft>
              </a:pPr>
              <a:r>
                <a:rPr lang="en-US" sz="2800" dirty="0">
                  <a:solidFill>
                    <a:schemeClr val="bg1"/>
                  </a:solidFill>
                  <a:latin typeface="+mj-lt"/>
                </a:rPr>
                <a:t>Joy is about having a </a:t>
              </a:r>
              <a:r>
                <a:rPr lang="en-US" sz="2800" b="1" dirty="0">
                  <a:solidFill>
                    <a:schemeClr val="bg1"/>
                  </a:solidFill>
                  <a:latin typeface="+mj-lt"/>
                </a:rPr>
                <a:t>personal impact</a:t>
              </a:r>
              <a:r>
                <a:rPr lang="en-US" sz="2800" dirty="0">
                  <a:solidFill>
                    <a:schemeClr val="bg1"/>
                  </a:solidFill>
                  <a:latin typeface="+mj-lt"/>
                </a:rPr>
                <a:t>: if you reconnect with joy and purpose in your work, it increases </a:t>
              </a:r>
              <a:r>
                <a:rPr lang="en-US" sz="2800" b="1" dirty="0">
                  <a:solidFill>
                    <a:schemeClr val="bg1"/>
                  </a:solidFill>
                  <a:latin typeface="+mj-lt"/>
                </a:rPr>
                <a:t>compassion</a:t>
              </a:r>
              <a:r>
                <a:rPr lang="en-US" sz="2800" dirty="0">
                  <a:solidFill>
                    <a:schemeClr val="bg1"/>
                  </a:solidFill>
                  <a:latin typeface="+mj-lt"/>
                </a:rPr>
                <a:t> and </a:t>
              </a:r>
              <a:r>
                <a:rPr lang="en-US" sz="2800" b="1" dirty="0">
                  <a:solidFill>
                    <a:schemeClr val="bg1"/>
                  </a:solidFill>
                  <a:latin typeface="+mj-lt"/>
                </a:rPr>
                <a:t>empathy</a:t>
              </a:r>
              <a:r>
                <a:rPr lang="en-US" sz="2800" dirty="0">
                  <a:solidFill>
                    <a:schemeClr val="bg1"/>
                  </a:solidFill>
                  <a:latin typeface="+mj-lt"/>
                </a:rPr>
                <a:t> and improves physical and mental health. </a:t>
              </a:r>
              <a:endParaRPr lang="en-US" sz="2400" kern="1200" dirty="0">
                <a:solidFill>
                  <a:schemeClr val="bg1"/>
                </a:solidFill>
                <a:latin typeface="+mj-lt"/>
              </a:endParaRPr>
            </a:p>
          </p:txBody>
        </p:sp>
      </p:grpSp>
      <p:sp>
        <p:nvSpPr>
          <p:cNvPr id="24" name="Oval 23"/>
          <p:cNvSpPr/>
          <p:nvPr/>
        </p:nvSpPr>
        <p:spPr>
          <a:xfrm>
            <a:off x="1191445" y="1418477"/>
            <a:ext cx="1223951" cy="1238501"/>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Oval 24"/>
          <p:cNvSpPr/>
          <p:nvPr/>
        </p:nvSpPr>
        <p:spPr>
          <a:xfrm>
            <a:off x="1191444" y="2725016"/>
            <a:ext cx="1223951" cy="1203566"/>
          </a:xfrm>
          <a:prstGeom prst="ellipse">
            <a:avLst/>
          </a:prstGeom>
          <a:ln>
            <a:solidFill>
              <a:srgbClr val="99009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57389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3581400" y="5731673"/>
            <a:ext cx="2596352" cy="2252654"/>
          </a:xfrm>
          <a:prstGeom prst="ellipse">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5372100" y="5527786"/>
            <a:ext cx="1611304" cy="1477741"/>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What joy is </a:t>
            </a:r>
            <a:r>
              <a:rPr lang="en-US" b="1" i="1" dirty="0">
                <a:effectLst/>
              </a:rPr>
              <a:t>not…</a:t>
            </a:r>
            <a:endParaRPr lang="en-US" b="1" dirty="0">
              <a:effectLst/>
            </a:endParaRPr>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13</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11" name="Content Placeholder 1">
            <a:extLst>
              <a:ext uri="{FF2B5EF4-FFF2-40B4-BE49-F238E27FC236}">
                <a16:creationId xmlns:a16="http://schemas.microsoft.com/office/drawing/2014/main" id="{075557CC-76E0-7343-97A9-2A894E73ADE7}"/>
              </a:ext>
            </a:extLst>
          </p:cNvPr>
          <p:cNvSpPr txBox="1">
            <a:spLocks/>
          </p:cNvSpPr>
          <p:nvPr/>
        </p:nvSpPr>
        <p:spPr>
          <a:xfrm>
            <a:off x="1225297" y="1586102"/>
            <a:ext cx="10506628"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2">
                  <a:lumMod val="90000"/>
                  <a:lumOff val="10000"/>
                </a:schemeClr>
              </a:buClr>
            </a:pPr>
            <a:r>
              <a:rPr lang="en-US" dirty="0">
                <a:solidFill>
                  <a:schemeClr val="accent5">
                    <a:lumMod val="50000"/>
                  </a:schemeClr>
                </a:solidFill>
              </a:rPr>
              <a:t>Something you announce</a:t>
            </a:r>
          </a:p>
          <a:p>
            <a:pPr>
              <a:buClr>
                <a:schemeClr val="tx2">
                  <a:lumMod val="90000"/>
                  <a:lumOff val="10000"/>
                </a:schemeClr>
              </a:buClr>
            </a:pPr>
            <a:r>
              <a:rPr lang="en-US" dirty="0">
                <a:solidFill>
                  <a:schemeClr val="accent5">
                    <a:lumMod val="50000"/>
                  </a:schemeClr>
                </a:solidFill>
              </a:rPr>
              <a:t>Flavor of the month </a:t>
            </a:r>
          </a:p>
          <a:p>
            <a:pPr>
              <a:buClr>
                <a:schemeClr val="tx2">
                  <a:lumMod val="90000"/>
                  <a:lumOff val="10000"/>
                </a:schemeClr>
              </a:buClr>
            </a:pPr>
            <a:r>
              <a:rPr lang="en-US" dirty="0">
                <a:solidFill>
                  <a:schemeClr val="accent5">
                    <a:lumMod val="50000"/>
                  </a:schemeClr>
                </a:solidFill>
              </a:rPr>
              <a:t>Superficial one-time actions</a:t>
            </a:r>
          </a:p>
          <a:p>
            <a:pPr>
              <a:buClr>
                <a:schemeClr val="tx2">
                  <a:lumMod val="90000"/>
                  <a:lumOff val="10000"/>
                </a:schemeClr>
              </a:buClr>
            </a:pPr>
            <a:r>
              <a:rPr lang="en-US" dirty="0">
                <a:solidFill>
                  <a:schemeClr val="accent5">
                    <a:lumMod val="50000"/>
                  </a:schemeClr>
                </a:solidFill>
              </a:rPr>
              <a:t>Pizza parties </a:t>
            </a:r>
          </a:p>
          <a:p>
            <a:pPr>
              <a:buClr>
                <a:schemeClr val="tx2">
                  <a:lumMod val="90000"/>
                  <a:lumOff val="10000"/>
                </a:schemeClr>
              </a:buClr>
            </a:pPr>
            <a:r>
              <a:rPr lang="en-US" dirty="0">
                <a:solidFill>
                  <a:schemeClr val="accent5">
                    <a:lumMod val="50000"/>
                  </a:schemeClr>
                </a:solidFill>
              </a:rPr>
              <a:t>Tokens not linked to purpose, e.g. ‘thank you’ notes </a:t>
            </a:r>
          </a:p>
          <a:p>
            <a:pPr>
              <a:buClr>
                <a:schemeClr val="tx2">
                  <a:lumMod val="90000"/>
                  <a:lumOff val="10000"/>
                </a:schemeClr>
              </a:buClr>
            </a:pPr>
            <a:r>
              <a:rPr lang="en-US" dirty="0">
                <a:solidFill>
                  <a:schemeClr val="accent5">
                    <a:lumMod val="50000"/>
                  </a:schemeClr>
                </a:solidFill>
              </a:rPr>
              <a:t>Something done ‘to’ or ‘for’ team members as opposed to ‘with’ team members</a:t>
            </a:r>
          </a:p>
          <a:p>
            <a:pPr>
              <a:buClr>
                <a:schemeClr val="tx2">
                  <a:lumMod val="90000"/>
                  <a:lumOff val="10000"/>
                </a:schemeClr>
              </a:buClr>
            </a:pPr>
            <a:endParaRPr lang="en-US" sz="3200" dirty="0"/>
          </a:p>
        </p:txBody>
      </p:sp>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46404" y="5380877"/>
            <a:ext cx="992975" cy="1627988"/>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849329" y="4923909"/>
            <a:ext cx="1278370" cy="1955452"/>
          </a:xfrm>
          <a:prstGeom prst="rect">
            <a:avLst/>
          </a:prstGeom>
        </p:spPr>
      </p:pic>
      <p:pic>
        <p:nvPicPr>
          <p:cNvPr id="16" name="Picture 1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00704" y="5064596"/>
            <a:ext cx="1554434" cy="1944269"/>
          </a:xfrm>
          <a:prstGeom prst="rect">
            <a:avLst/>
          </a:prstGeom>
        </p:spPr>
      </p:pic>
      <p:pic>
        <p:nvPicPr>
          <p:cNvPr id="17" name="Picture 1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011759" y="4779034"/>
            <a:ext cx="1097163" cy="218356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30630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14</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0490998" y="3564740"/>
            <a:ext cx="2596352" cy="2252654"/>
          </a:xfrm>
          <a:prstGeom prst="ellipse">
            <a:avLst/>
          </a:prstGeom>
          <a:solidFill>
            <a:srgbClr val="00B0F0">
              <a:alpha val="80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271055" y="-373746"/>
            <a:ext cx="1611304" cy="1477741"/>
          </a:xfrm>
          <a:prstGeom prst="ellipse">
            <a:avLst/>
          </a:prstGeom>
          <a:solidFill>
            <a:srgbClr val="C5E0B4">
              <a:alpha val="80000"/>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
            <a:extLst>
              <a:ext uri="{FF2B5EF4-FFF2-40B4-BE49-F238E27FC236}">
                <a16:creationId xmlns:a16="http://schemas.microsoft.com/office/drawing/2014/main" id="{EF449276-CEF5-F944-8A18-2C87136B65A6}"/>
              </a:ext>
            </a:extLst>
          </p:cNvPr>
          <p:cNvSpPr txBox="1">
            <a:spLocks/>
          </p:cNvSpPr>
          <p:nvPr/>
        </p:nvSpPr>
        <p:spPr>
          <a:xfrm>
            <a:off x="1669072" y="1690688"/>
            <a:ext cx="6234997" cy="276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2">
                  <a:lumMod val="90000"/>
                  <a:lumOff val="10000"/>
                </a:schemeClr>
              </a:buClr>
            </a:pPr>
            <a:r>
              <a:rPr lang="en-US" dirty="0">
                <a:solidFill>
                  <a:schemeClr val="accent5">
                    <a:lumMod val="50000"/>
                  </a:schemeClr>
                </a:solidFill>
              </a:rPr>
              <a:t>Lower levels of empathy</a:t>
            </a:r>
          </a:p>
          <a:p>
            <a:pPr>
              <a:buClr>
                <a:schemeClr val="tx2">
                  <a:lumMod val="90000"/>
                  <a:lumOff val="10000"/>
                </a:schemeClr>
              </a:buClr>
            </a:pPr>
            <a:r>
              <a:rPr lang="en-US" dirty="0">
                <a:solidFill>
                  <a:schemeClr val="accent5">
                    <a:lumMod val="50000"/>
                  </a:schemeClr>
                </a:solidFill>
              </a:rPr>
              <a:t>More mistakes </a:t>
            </a:r>
          </a:p>
          <a:p>
            <a:pPr>
              <a:buClr>
                <a:schemeClr val="tx2">
                  <a:lumMod val="90000"/>
                  <a:lumOff val="10000"/>
                </a:schemeClr>
              </a:buClr>
            </a:pPr>
            <a:r>
              <a:rPr lang="en-US" dirty="0">
                <a:solidFill>
                  <a:schemeClr val="accent5">
                    <a:lumMod val="50000"/>
                  </a:schemeClr>
                </a:solidFill>
              </a:rPr>
              <a:t>Lower patient satisfaction</a:t>
            </a:r>
          </a:p>
          <a:p>
            <a:pPr>
              <a:buClr>
                <a:schemeClr val="tx2">
                  <a:lumMod val="90000"/>
                  <a:lumOff val="10000"/>
                </a:schemeClr>
              </a:buClr>
            </a:pPr>
            <a:r>
              <a:rPr lang="en-US" dirty="0">
                <a:solidFill>
                  <a:schemeClr val="accent5">
                    <a:lumMod val="50000"/>
                  </a:schemeClr>
                </a:solidFill>
              </a:rPr>
              <a:t>Reduced adherence to treatment plans </a:t>
            </a:r>
          </a:p>
          <a:p>
            <a:pPr>
              <a:buClr>
                <a:schemeClr val="tx2">
                  <a:lumMod val="90000"/>
                  <a:lumOff val="10000"/>
                </a:schemeClr>
              </a:buClr>
            </a:pPr>
            <a:r>
              <a:rPr lang="en-US" dirty="0">
                <a:solidFill>
                  <a:schemeClr val="accent5">
                    <a:lumMod val="50000"/>
                  </a:schemeClr>
                </a:solidFill>
              </a:rPr>
              <a:t>Overuse of resources</a:t>
            </a:r>
          </a:p>
          <a:p>
            <a:pPr>
              <a:buClr>
                <a:schemeClr val="tx2">
                  <a:lumMod val="90000"/>
                  <a:lumOff val="10000"/>
                </a:schemeClr>
              </a:buClr>
            </a:pPr>
            <a:endParaRPr lang="en-US" sz="3200" dirty="0">
              <a:solidFill>
                <a:schemeClr val="accent5">
                  <a:lumMod val="50000"/>
                </a:schemeClr>
              </a:solidFill>
            </a:endParaRPr>
          </a:p>
        </p:txBody>
      </p:sp>
      <p:sp>
        <p:nvSpPr>
          <p:cNvPr id="13" name="TextBox 12">
            <a:extLst>
              <a:ext uri="{FF2B5EF4-FFF2-40B4-BE49-F238E27FC236}">
                <a16:creationId xmlns:a16="http://schemas.microsoft.com/office/drawing/2014/main" id="{3ACD9B37-F9C5-184E-9B93-0E58098F1F77}"/>
              </a:ext>
            </a:extLst>
          </p:cNvPr>
          <p:cNvSpPr txBox="1"/>
          <p:nvPr/>
        </p:nvSpPr>
        <p:spPr>
          <a:xfrm>
            <a:off x="1009750" y="6032071"/>
            <a:ext cx="10170084" cy="523220"/>
          </a:xfrm>
          <a:prstGeom prst="rect">
            <a:avLst/>
          </a:prstGeom>
          <a:noFill/>
        </p:spPr>
        <p:txBody>
          <a:bodyPr wrap="square" rtlCol="0">
            <a:spAutoFit/>
          </a:bodyPr>
          <a:lstStyle/>
          <a:p>
            <a:r>
              <a:rPr lang="en-US" sz="1000" dirty="0"/>
              <a:t>Lucian </a:t>
            </a:r>
            <a:r>
              <a:rPr lang="en-US" sz="1000" dirty="0" err="1"/>
              <a:t>Leape</a:t>
            </a:r>
            <a:r>
              <a:rPr lang="en-US" sz="1000" dirty="0"/>
              <a:t> Institute. 2013. Through the eyes of the workforce: creating joy, meaning and safer healthcare. Boston, MA: National Patient Safety Foundation. </a:t>
            </a:r>
          </a:p>
          <a:p>
            <a:endParaRPr lang="en-US" dirty="0"/>
          </a:p>
        </p:txBody>
      </p:sp>
      <p:sp>
        <p:nvSpPr>
          <p:cNvPr id="8" name="Title 7"/>
          <p:cNvSpPr>
            <a:spLocks noGrp="1"/>
          </p:cNvSpPr>
          <p:nvPr>
            <p:ph type="title"/>
          </p:nvPr>
        </p:nvSpPr>
        <p:spPr/>
        <p:txBody>
          <a:bodyPr/>
          <a:lstStyle/>
          <a:p>
            <a:r>
              <a:rPr lang="en-US" dirty="0">
                <a:effectLst/>
              </a:rPr>
              <a:t>What happens when joy is missing?</a:t>
            </a:r>
          </a:p>
        </p:txBody>
      </p:sp>
      <p:grpSp>
        <p:nvGrpSpPr>
          <p:cNvPr id="11" name="Group 10"/>
          <p:cNvGrpSpPr/>
          <p:nvPr/>
        </p:nvGrpSpPr>
        <p:grpSpPr>
          <a:xfrm>
            <a:off x="8798943" y="3612517"/>
            <a:ext cx="3118636" cy="2312215"/>
            <a:chOff x="8460209" y="4548696"/>
            <a:chExt cx="2094038" cy="1532824"/>
          </a:xfrm>
        </p:grpSpPr>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60209" y="4548696"/>
              <a:ext cx="1225487" cy="1532824"/>
            </a:xfrm>
            <a:prstGeom prst="rect">
              <a:avLst/>
            </a:prstGeom>
          </p:spPr>
        </p:pic>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1952" y="4618598"/>
              <a:ext cx="892295" cy="1462922"/>
            </a:xfrm>
            <a:prstGeom prst="rect">
              <a:avLst/>
            </a:prstGeom>
          </p:spPr>
        </p:pic>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53834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506336" y="5241742"/>
            <a:ext cx="5424879" cy="1881612"/>
            <a:chOff x="884672" y="5271671"/>
            <a:chExt cx="5424879" cy="1881612"/>
          </a:xfrm>
        </p:grpSpPr>
        <p:grpSp>
          <p:nvGrpSpPr>
            <p:cNvPr id="13" name="Group 12"/>
            <p:cNvGrpSpPr/>
            <p:nvPr/>
          </p:nvGrpSpPr>
          <p:grpSpPr>
            <a:xfrm>
              <a:off x="1845151" y="5312213"/>
              <a:ext cx="3658502" cy="1729499"/>
              <a:chOff x="6744955" y="4248042"/>
              <a:chExt cx="5382744" cy="2760823"/>
            </a:xfrm>
          </p:grpSpPr>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04936" y="4984989"/>
                <a:ext cx="1234443" cy="2023876"/>
              </a:xfrm>
              <a:prstGeom prst="rect">
                <a:avLst/>
              </a:prstGeom>
            </p:spPr>
          </p:pic>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38460" y="4448390"/>
                <a:ext cx="1589239" cy="2430971"/>
              </a:xfrm>
              <a:prstGeom prst="rect">
                <a:avLst/>
              </a:prstGeom>
            </p:spPr>
          </p:pic>
          <p:pic>
            <p:nvPicPr>
              <p:cNvPr id="18" name="Picture 1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22702" y="4591796"/>
                <a:ext cx="1932436" cy="2417069"/>
              </a:xfrm>
              <a:prstGeom prst="rect">
                <a:avLst/>
              </a:prstGeom>
            </p:spPr>
          </p:pic>
          <p:pic>
            <p:nvPicPr>
              <p:cNvPr id="19" name="Picture 1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744955" y="4248042"/>
                <a:ext cx="1363967" cy="2714561"/>
              </a:xfrm>
              <a:prstGeom prst="rect">
                <a:avLst/>
              </a:prstGeom>
            </p:spPr>
          </p:pic>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8746" y="5271671"/>
              <a:ext cx="860805" cy="1712452"/>
            </a:xfrm>
            <a:prstGeom prst="rect">
              <a:avLst/>
            </a:prstGeom>
          </p:spPr>
        </p:pic>
        <p:pic>
          <p:nvPicPr>
            <p:cNvPr id="15" name="Picture 1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4672" y="5470517"/>
              <a:ext cx="1038010" cy="1682766"/>
            </a:xfrm>
            <a:prstGeom prst="rect">
              <a:avLst/>
            </a:prstGeom>
          </p:spPr>
        </p:pic>
      </p:gr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15</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0367173" y="-569110"/>
            <a:ext cx="2596352" cy="2252654"/>
          </a:xfrm>
          <a:prstGeom prst="ellipse">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10946719" y="1219685"/>
            <a:ext cx="1611304" cy="1477741"/>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63036-6D49-4285-B317-90BA17BF08D1}"/>
              </a:ext>
            </a:extLst>
          </p:cNvPr>
          <p:cNvSpPr>
            <a:spLocks noGrp="1"/>
          </p:cNvSpPr>
          <p:nvPr>
            <p:ph type="title"/>
          </p:nvPr>
        </p:nvSpPr>
        <p:spPr>
          <a:xfrm>
            <a:off x="838200" y="346075"/>
            <a:ext cx="10515600" cy="1325563"/>
          </a:xfrm>
        </p:spPr>
        <p:txBody>
          <a:bodyPr>
            <a:normAutofit/>
          </a:bodyPr>
          <a:lstStyle/>
          <a:p>
            <a:pPr marL="12700">
              <a:lnSpc>
                <a:spcPct val="100000"/>
              </a:lnSpc>
              <a:spcBef>
                <a:spcPts val="105"/>
              </a:spcBef>
            </a:pPr>
            <a:r>
              <a:rPr lang="en-US" dirty="0">
                <a:effectLst/>
              </a:rPr>
              <a:t>Questions for Discussion</a:t>
            </a:r>
          </a:p>
        </p:txBody>
      </p:sp>
      <p:sp>
        <p:nvSpPr>
          <p:cNvPr id="3" name="Content Placeholder 2">
            <a:extLst>
              <a:ext uri="{FF2B5EF4-FFF2-40B4-BE49-F238E27FC236}">
                <a16:creationId xmlns:a16="http://schemas.microsoft.com/office/drawing/2014/main" id="{441D7E4D-4E7F-41C3-B8F8-49877BEED16A}"/>
              </a:ext>
            </a:extLst>
          </p:cNvPr>
          <p:cNvSpPr>
            <a:spLocks noGrp="1"/>
          </p:cNvSpPr>
          <p:nvPr>
            <p:ph idx="1"/>
          </p:nvPr>
        </p:nvSpPr>
        <p:spPr>
          <a:xfrm>
            <a:off x="838199" y="1857524"/>
            <a:ext cx="11030339" cy="4351338"/>
          </a:xfrm>
        </p:spPr>
        <p:txBody>
          <a:bodyPr>
            <a:normAutofit/>
          </a:bodyPr>
          <a:lstStyle/>
          <a:p>
            <a:pPr marL="457200" indent="-457200">
              <a:buClr>
                <a:schemeClr val="tx2">
                  <a:lumMod val="90000"/>
                  <a:lumOff val="10000"/>
                </a:schemeClr>
              </a:buClr>
              <a:buFont typeface="+mj-lt"/>
              <a:buAutoNum type="arabicPeriod"/>
            </a:pPr>
            <a:r>
              <a:rPr lang="en-US" dirty="0">
                <a:solidFill>
                  <a:schemeClr val="accent5">
                    <a:lumMod val="50000"/>
                  </a:schemeClr>
                </a:solidFill>
              </a:rPr>
              <a:t>Does our work environment need more joy in work?</a:t>
            </a:r>
          </a:p>
          <a:p>
            <a:pPr marL="457200" indent="-457200">
              <a:buClr>
                <a:schemeClr val="tx2">
                  <a:lumMod val="90000"/>
                  <a:lumOff val="10000"/>
                </a:schemeClr>
              </a:buClr>
              <a:buFont typeface="+mj-lt"/>
              <a:buAutoNum type="arabicPeriod"/>
            </a:pPr>
            <a:endParaRPr lang="en-US" dirty="0">
              <a:solidFill>
                <a:schemeClr val="accent5">
                  <a:lumMod val="50000"/>
                </a:schemeClr>
              </a:solidFill>
            </a:endParaRPr>
          </a:p>
          <a:p>
            <a:pPr marL="457200" indent="-457200">
              <a:buClr>
                <a:schemeClr val="tx2">
                  <a:lumMod val="90000"/>
                  <a:lumOff val="10000"/>
                </a:schemeClr>
              </a:buClr>
              <a:buFont typeface="+mj-lt"/>
              <a:buAutoNum type="arabicPeriod"/>
            </a:pPr>
            <a:r>
              <a:rPr lang="en-US" dirty="0">
                <a:solidFill>
                  <a:schemeClr val="accent5">
                    <a:lumMod val="50000"/>
                  </a:schemeClr>
                </a:solidFill>
              </a:rPr>
              <a:t>How might incorporating What Matters to You conversations in our workplace help improve joy in work?</a:t>
            </a:r>
          </a:p>
          <a:p>
            <a:pPr marL="0" indent="0">
              <a:buClr>
                <a:schemeClr val="tx2">
                  <a:lumMod val="90000"/>
                  <a:lumOff val="10000"/>
                </a:schemeClr>
              </a:buClr>
              <a:buNone/>
            </a:pPr>
            <a:endParaRPr lang="en-US" sz="2400" i="1" dirty="0">
              <a:solidFill>
                <a:schemeClr val="accent5">
                  <a:lumMod val="50000"/>
                </a:schemeClr>
              </a:solidFill>
            </a:endParaRPr>
          </a:p>
          <a:p>
            <a:pPr marL="0" indent="0">
              <a:buClr>
                <a:schemeClr val="tx2">
                  <a:lumMod val="90000"/>
                  <a:lumOff val="10000"/>
                </a:schemeClr>
              </a:buClr>
              <a:buNone/>
            </a:pPr>
            <a:endParaRPr lang="en-US" sz="2400" i="1" dirty="0">
              <a:solidFill>
                <a:schemeClr val="accent5">
                  <a:lumMod val="50000"/>
                </a:schemeClr>
              </a:solidFill>
            </a:endParaRPr>
          </a:p>
          <a:p>
            <a:pPr marL="0" indent="0" algn="r">
              <a:buClr>
                <a:schemeClr val="tx2">
                  <a:lumMod val="90000"/>
                  <a:lumOff val="10000"/>
                </a:schemeClr>
              </a:buClr>
              <a:buNone/>
            </a:pPr>
            <a:endParaRPr lang="en-US" sz="1050" i="1" dirty="0">
              <a:solidFill>
                <a:schemeClr val="accent5">
                  <a:lumMod val="50000"/>
                </a:schemeClr>
              </a:solidFill>
            </a:endParaRPr>
          </a:p>
          <a:p>
            <a:pPr marL="0" indent="0" algn="r">
              <a:buClr>
                <a:schemeClr val="tx2">
                  <a:lumMod val="90000"/>
                  <a:lumOff val="10000"/>
                </a:schemeClr>
              </a:buClr>
              <a:buNone/>
            </a:pPr>
            <a:r>
              <a:rPr lang="en-US" sz="2400" i="1" dirty="0">
                <a:solidFill>
                  <a:schemeClr val="accent5">
                    <a:lumMod val="50000"/>
                  </a:schemeClr>
                </a:solidFill>
              </a:rPr>
              <a:t>*feel free to pause the presentation for group discussion</a:t>
            </a:r>
          </a:p>
          <a:p>
            <a:pPr marL="457200" indent="-457200">
              <a:buClr>
                <a:schemeClr val="tx2">
                  <a:lumMod val="90000"/>
                  <a:lumOff val="10000"/>
                </a:schemeClr>
              </a:buClr>
              <a:buFont typeface="+mj-lt"/>
              <a:buAutoNum type="arabicPeriod"/>
            </a:pPr>
            <a:endParaRPr lang="en-US" sz="2400" dirty="0">
              <a:solidFill>
                <a:schemeClr val="accent5">
                  <a:lumMod val="50000"/>
                </a:schemeClr>
              </a:solidFill>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39608" y="5041626"/>
            <a:ext cx="1355727" cy="192216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934538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574"/>
            <a:ext cx="10515600" cy="1325563"/>
          </a:xfrm>
        </p:spPr>
        <p:txBody>
          <a:bodyPr/>
          <a:lstStyle/>
          <a:p>
            <a:r>
              <a:rPr lang="en-US" dirty="0">
                <a:effectLst/>
              </a:rPr>
              <a:t>Where do we start?</a:t>
            </a:r>
          </a:p>
        </p:txBody>
      </p:sp>
      <p:sp>
        <p:nvSpPr>
          <p:cNvPr id="3" name="Content Placeholder 2"/>
          <p:cNvSpPr>
            <a:spLocks noGrp="1"/>
          </p:cNvSpPr>
          <p:nvPr>
            <p:ph idx="1"/>
          </p:nvPr>
        </p:nvSpPr>
        <p:spPr/>
        <p:txBody>
          <a:bodyPr>
            <a:normAutofit/>
          </a:bodyPr>
          <a:lstStyle/>
          <a:p>
            <a:pPr marL="0" indent="0">
              <a:buNone/>
            </a:pPr>
            <a:r>
              <a:rPr lang="en-US" dirty="0">
                <a:solidFill>
                  <a:schemeClr val="accent5">
                    <a:lumMod val="50000"/>
                  </a:schemeClr>
                </a:solidFill>
              </a:rPr>
              <a:t>Start small and keep it simple.  A simple act could have a big impact on patients and staff. </a:t>
            </a:r>
          </a:p>
          <a:p>
            <a:pPr marL="0" indent="0">
              <a:buNone/>
            </a:pPr>
            <a:endParaRPr lang="en-US" dirty="0">
              <a:solidFill>
                <a:schemeClr val="accent5">
                  <a:lumMod val="50000"/>
                </a:schemeClr>
              </a:solidFill>
            </a:endParaRPr>
          </a:p>
          <a:p>
            <a:pPr marL="514350" indent="-514350">
              <a:buAutoNum type="arabicPeriod"/>
            </a:pPr>
            <a:r>
              <a:rPr lang="en-US" dirty="0">
                <a:solidFill>
                  <a:schemeClr val="accent5">
                    <a:lumMod val="50000"/>
                  </a:schemeClr>
                </a:solidFill>
              </a:rPr>
              <a:t>Get comfortable with the suite of What Matters to You tools</a:t>
            </a:r>
          </a:p>
          <a:p>
            <a:pPr marL="514350" indent="-514350">
              <a:buAutoNum type="arabicPeriod"/>
            </a:pPr>
            <a:r>
              <a:rPr lang="en-US" dirty="0">
                <a:solidFill>
                  <a:schemeClr val="accent5">
                    <a:lumMod val="50000"/>
                  </a:schemeClr>
                </a:solidFill>
              </a:rPr>
              <a:t>Work with your team members to brainstorm ways to embed the tools and culture in your work environment</a:t>
            </a:r>
          </a:p>
          <a:p>
            <a:pPr marL="514350" indent="-514350">
              <a:buAutoNum type="arabicPeriod"/>
            </a:pPr>
            <a:r>
              <a:rPr lang="en-US" dirty="0">
                <a:solidFill>
                  <a:schemeClr val="accent5">
                    <a:lumMod val="50000"/>
                  </a:schemeClr>
                </a:solidFill>
              </a:rPr>
              <a:t>Evaluate and make improvements as you join the movement</a:t>
            </a:r>
          </a:p>
          <a:p>
            <a:pPr marL="0" indent="0">
              <a:buNone/>
            </a:pPr>
            <a:endParaRPr lang="en-US" dirty="0">
              <a:solidFill>
                <a:schemeClr val="accent5">
                  <a:lumMod val="50000"/>
                </a:schemeClr>
              </a:solidFill>
            </a:endParaRPr>
          </a:p>
          <a:p>
            <a:pPr marL="0" indent="0">
              <a:buNone/>
            </a:pPr>
            <a:r>
              <a:rPr lang="en-US" i="1" dirty="0">
                <a:solidFill>
                  <a:schemeClr val="accent5">
                    <a:lumMod val="50000"/>
                  </a:schemeClr>
                </a:solidFill>
              </a:rPr>
              <a:t>Each person has an opportunity to impact people-</a:t>
            </a:r>
            <a:r>
              <a:rPr lang="en-US" i="1" dirty="0" err="1">
                <a:solidFill>
                  <a:schemeClr val="accent5">
                    <a:lumMod val="50000"/>
                  </a:schemeClr>
                </a:solidFill>
              </a:rPr>
              <a:t>centred</a:t>
            </a:r>
            <a:r>
              <a:rPr lang="en-US" i="1" dirty="0">
                <a:solidFill>
                  <a:schemeClr val="accent5">
                    <a:lumMod val="50000"/>
                  </a:schemeClr>
                </a:solidFill>
              </a:rPr>
              <a:t> care</a:t>
            </a:r>
          </a:p>
        </p:txBody>
      </p:sp>
      <p:sp>
        <p:nvSpPr>
          <p:cNvPr id="6" name="Oval 5">
            <a:extLst>
              <a:ext uri="{FF2B5EF4-FFF2-40B4-BE49-F238E27FC236}">
                <a16:creationId xmlns:a16="http://schemas.microsoft.com/office/drawing/2014/main" id="{B47D41CF-762D-493E-896C-866AEE24ECD5}"/>
              </a:ext>
            </a:extLst>
          </p:cNvPr>
          <p:cNvSpPr/>
          <p:nvPr/>
        </p:nvSpPr>
        <p:spPr>
          <a:xfrm>
            <a:off x="10055624" y="5185573"/>
            <a:ext cx="2596352" cy="2252654"/>
          </a:xfrm>
          <a:prstGeom prst="ellipse">
            <a:avLst/>
          </a:prstGeom>
          <a:solidFill>
            <a:srgbClr val="00B0F0">
              <a:alpha val="80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D57AF40-C2E6-47A5-A371-81FA54EB71B0}"/>
              </a:ext>
            </a:extLst>
          </p:cNvPr>
          <p:cNvSpPr/>
          <p:nvPr/>
        </p:nvSpPr>
        <p:spPr>
          <a:xfrm>
            <a:off x="11040672" y="1567084"/>
            <a:ext cx="1611304" cy="1477741"/>
          </a:xfrm>
          <a:prstGeom prst="ellipse">
            <a:avLst/>
          </a:prstGeom>
          <a:no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0526" y="119822"/>
            <a:ext cx="1989006" cy="1313849"/>
          </a:xfrm>
          <a:prstGeom prst="rect">
            <a:avLst/>
          </a:prstGeom>
        </p:spPr>
      </p:pic>
      <p:pic>
        <p:nvPicPr>
          <p:cNvPr id="8" name="Picture 7"/>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t="-1" r="45653" b="10060"/>
          <a:stretch/>
        </p:blipFill>
        <p:spPr>
          <a:xfrm rot="16200000" flipH="1" flipV="1">
            <a:off x="4634875" y="-3478293"/>
            <a:ext cx="616125" cy="988587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1590" y="4362077"/>
            <a:ext cx="1760410" cy="249592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05822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1116" y="2014170"/>
            <a:ext cx="11969767" cy="4429762"/>
            <a:chOff x="132767" y="2428238"/>
            <a:chExt cx="11969767" cy="4429762"/>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546" y="2474172"/>
              <a:ext cx="5686535" cy="438382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79010">
              <a:off x="9016260" y="2428238"/>
              <a:ext cx="3086274" cy="39881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76454">
              <a:off x="132767" y="2505680"/>
              <a:ext cx="3092917" cy="3974698"/>
            </a:xfrm>
            <a:prstGeom prst="rect">
              <a:avLst/>
            </a:prstGeom>
          </p:spPr>
        </p:pic>
      </p:grpSp>
      <p:sp>
        <p:nvSpPr>
          <p:cNvPr id="8" name="Title 1">
            <a:extLst>
              <a:ext uri="{FF2B5EF4-FFF2-40B4-BE49-F238E27FC236}">
                <a16:creationId xmlns:a16="http://schemas.microsoft.com/office/drawing/2014/main" id="{A1C63036-6D49-4285-B317-90BA17BF08D1}"/>
              </a:ext>
            </a:extLst>
          </p:cNvPr>
          <p:cNvSpPr>
            <a:spLocks noGrp="1"/>
          </p:cNvSpPr>
          <p:nvPr>
            <p:ph type="title"/>
          </p:nvPr>
        </p:nvSpPr>
        <p:spPr>
          <a:xfrm>
            <a:off x="838200" y="302087"/>
            <a:ext cx="10515600" cy="1325563"/>
          </a:xfrm>
        </p:spPr>
        <p:txBody>
          <a:bodyPr/>
          <a:lstStyle/>
          <a:p>
            <a:r>
              <a:rPr lang="en-US" dirty="0">
                <a:effectLst/>
              </a:rPr>
              <a:t>Suite of Matching Tools</a:t>
            </a:r>
            <a:br>
              <a:rPr lang="en-US" dirty="0">
                <a:effectLst/>
              </a:rPr>
            </a:br>
            <a:r>
              <a:rPr lang="en-US" sz="3200" dirty="0">
                <a:effectLst/>
              </a:rPr>
              <a:t>Majority developed with patient/public input</a:t>
            </a:r>
          </a:p>
        </p:txBody>
      </p:sp>
      <p:cxnSp>
        <p:nvCxnSpPr>
          <p:cNvPr id="10" name="Straight Connector 9">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21967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Suggested Tools/Resources</a:t>
            </a:r>
          </a:p>
        </p:txBody>
      </p:sp>
      <p:sp>
        <p:nvSpPr>
          <p:cNvPr id="6" name="Oval 5">
            <a:extLst>
              <a:ext uri="{FF2B5EF4-FFF2-40B4-BE49-F238E27FC236}">
                <a16:creationId xmlns:a16="http://schemas.microsoft.com/office/drawing/2014/main" id="{B47D41CF-762D-493E-896C-866AEE24ECD5}"/>
              </a:ext>
            </a:extLst>
          </p:cNvPr>
          <p:cNvSpPr/>
          <p:nvPr/>
        </p:nvSpPr>
        <p:spPr>
          <a:xfrm>
            <a:off x="10055624" y="5185573"/>
            <a:ext cx="2596352" cy="2252654"/>
          </a:xfrm>
          <a:prstGeom prst="ellipse">
            <a:avLst/>
          </a:prstGeom>
          <a:solidFill>
            <a:srgbClr val="00B0F0">
              <a:alpha val="80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D57AF40-C2E6-47A5-A371-81FA54EB71B0}"/>
              </a:ext>
            </a:extLst>
          </p:cNvPr>
          <p:cNvSpPr/>
          <p:nvPr/>
        </p:nvSpPr>
        <p:spPr>
          <a:xfrm>
            <a:off x="11023739" y="564361"/>
            <a:ext cx="1611304" cy="1477741"/>
          </a:xfrm>
          <a:prstGeom prst="ellipse">
            <a:avLst/>
          </a:prstGeom>
          <a:no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80278" y="230188"/>
            <a:ext cx="1989006" cy="1313849"/>
          </a:xfrm>
          <a:prstGeom prst="rect">
            <a:avLst/>
          </a:prstGeom>
        </p:spPr>
      </p:pic>
      <p:grpSp>
        <p:nvGrpSpPr>
          <p:cNvPr id="8" name="Group 7"/>
          <p:cNvGrpSpPr/>
          <p:nvPr/>
        </p:nvGrpSpPr>
        <p:grpSpPr>
          <a:xfrm>
            <a:off x="2363827" y="1544037"/>
            <a:ext cx="7332453" cy="5138138"/>
            <a:chOff x="0" y="0"/>
            <a:chExt cx="5468619" cy="3711634"/>
          </a:xfrm>
        </p:grpSpPr>
        <p:grpSp>
          <p:nvGrpSpPr>
            <p:cNvPr id="9" name="Group 8"/>
            <p:cNvGrpSpPr/>
            <p:nvPr/>
          </p:nvGrpSpPr>
          <p:grpSpPr>
            <a:xfrm>
              <a:off x="0" y="744279"/>
              <a:ext cx="5468619" cy="2967355"/>
              <a:chOff x="0" y="0"/>
              <a:chExt cx="5468955" cy="2967355"/>
            </a:xfrm>
          </p:grpSpPr>
          <p:graphicFrame>
            <p:nvGraphicFramePr>
              <p:cNvPr id="16" name="Diagram 15"/>
              <p:cNvGraphicFramePr/>
              <p:nvPr>
                <p:extLst>
                  <p:ext uri="{D42A27DB-BD31-4B8C-83A1-F6EECF244321}">
                    <p14:modId xmlns:p14="http://schemas.microsoft.com/office/powerpoint/2010/main" val="878283723"/>
                  </p:ext>
                </p:extLst>
              </p:nvPr>
            </p:nvGraphicFramePr>
            <p:xfrm>
              <a:off x="2441275" y="0"/>
              <a:ext cx="3027680" cy="29673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7" name="Group 16"/>
              <p:cNvGrpSpPr/>
              <p:nvPr/>
            </p:nvGrpSpPr>
            <p:grpSpPr>
              <a:xfrm>
                <a:off x="0" y="0"/>
                <a:ext cx="2441275" cy="750498"/>
                <a:chOff x="0" y="0"/>
                <a:chExt cx="2441275" cy="750498"/>
              </a:xfrm>
            </p:grpSpPr>
            <p:sp>
              <p:nvSpPr>
                <p:cNvPr id="24" name="Rounded Rectangle 23"/>
                <p:cNvSpPr/>
                <p:nvPr/>
              </p:nvSpPr>
              <p:spPr>
                <a:xfrm>
                  <a:off x="0" y="0"/>
                  <a:ext cx="2441275" cy="750498"/>
                </a:xfrm>
                <a:prstGeom prst="round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Text Box 2"/>
                <p:cNvSpPr txBox="1">
                  <a:spLocks noChangeArrowheads="1"/>
                </p:cNvSpPr>
                <p:nvPr/>
              </p:nvSpPr>
              <p:spPr bwMode="auto">
                <a:xfrm>
                  <a:off x="86259" y="60385"/>
                  <a:ext cx="2156609" cy="688340"/>
                </a:xfrm>
                <a:prstGeom prst="rect">
                  <a:avLst/>
                </a:prstGeom>
                <a:solidFill>
                  <a:schemeClr val="bg1">
                    <a:lumMod val="85000"/>
                  </a:schemeClr>
                </a:solidFill>
                <a:ln w="9525">
                  <a:noFill/>
                  <a:miter lim="800000"/>
                  <a:headEnd/>
                  <a:tailEnd/>
                </a:ln>
              </p:spPr>
              <p:txBody>
                <a:bodyPr rot="0" vert="horz" wrap="square" lIns="91440" tIns="45720" rIns="91440" bIns="45720" anchor="t" anchorCtr="0">
                  <a:noAutofit/>
                </a:bodyPr>
                <a:lstStyle/>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Candara Light" panose="020E0502030303020204" pitchFamily="34" charset="0"/>
                      <a:ea typeface="Calibri" panose="020F0502020204030204" pitchFamily="34" charset="0"/>
                      <a:cs typeface="Times New Roman" panose="02020603050405020304" pitchFamily="18" charset="0"/>
                    </a:rPr>
                    <a:t>Bedside Tool with information brochure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8" name="Group 17"/>
              <p:cNvGrpSpPr/>
              <p:nvPr/>
            </p:nvGrpSpPr>
            <p:grpSpPr>
              <a:xfrm>
                <a:off x="0" y="983411"/>
                <a:ext cx="2441275" cy="750498"/>
                <a:chOff x="0" y="0"/>
                <a:chExt cx="2441275" cy="750498"/>
              </a:xfrm>
            </p:grpSpPr>
            <p:sp>
              <p:nvSpPr>
                <p:cNvPr id="22" name="Rounded Rectangle 21"/>
                <p:cNvSpPr/>
                <p:nvPr/>
              </p:nvSpPr>
              <p:spPr>
                <a:xfrm>
                  <a:off x="0" y="0"/>
                  <a:ext cx="2441275" cy="750498"/>
                </a:xfrm>
                <a:prstGeom prst="roundRect">
                  <a:avLst/>
                </a:prstGeom>
                <a:solidFill>
                  <a:sysClr val="window" lastClr="FFFFFF">
                    <a:lumMod val="85000"/>
                  </a:sysClr>
                </a:solidFill>
                <a:ln w="6350" cap="flat" cmpd="sng" algn="ctr">
                  <a:solidFill>
                    <a:srgbClr val="A5A5A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Text Box 2"/>
                <p:cNvSpPr txBox="1">
                  <a:spLocks noChangeArrowheads="1"/>
                </p:cNvSpPr>
                <p:nvPr/>
              </p:nvSpPr>
              <p:spPr bwMode="auto">
                <a:xfrm>
                  <a:off x="86264" y="60385"/>
                  <a:ext cx="2156604" cy="688340"/>
                </a:xfrm>
                <a:prstGeom prst="rect">
                  <a:avLst/>
                </a:prstGeom>
                <a:solidFill>
                  <a:sysClr val="window" lastClr="FFFFFF">
                    <a:lumMod val="85000"/>
                  </a:sysClr>
                </a:solidFill>
                <a:ln w="9525">
                  <a:noFill/>
                  <a:miter lim="800000"/>
                  <a:headEnd/>
                  <a:tailEnd/>
                </a:ln>
              </p:spPr>
              <p:txBody>
                <a:bodyPr rot="0" vert="horz" wrap="square" lIns="91440" tIns="45720" rIns="91440" bIns="45720" anchor="t" anchorCtr="0">
                  <a:noAutofit/>
                </a:bodyPr>
                <a:lstStyle/>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Candara Light" panose="020E0502030303020204" pitchFamily="34" charset="0"/>
                      <a:ea typeface="Calibri" panose="020F0502020204030204" pitchFamily="34" charset="0"/>
                      <a:cs typeface="Times New Roman" panose="02020603050405020304" pitchFamily="18" charset="0"/>
                    </a:rPr>
                    <a:t>Sharing Your Story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0" y="1915064"/>
                <a:ext cx="2441275" cy="750498"/>
                <a:chOff x="0" y="0"/>
                <a:chExt cx="2441275" cy="750498"/>
              </a:xfrm>
            </p:grpSpPr>
            <p:sp>
              <p:nvSpPr>
                <p:cNvPr id="20" name="Rounded Rectangle 19"/>
                <p:cNvSpPr/>
                <p:nvPr/>
              </p:nvSpPr>
              <p:spPr>
                <a:xfrm>
                  <a:off x="0" y="0"/>
                  <a:ext cx="2441275" cy="750498"/>
                </a:xfrm>
                <a:prstGeom prst="roundRect">
                  <a:avLst/>
                </a:prstGeom>
                <a:solidFill>
                  <a:sysClr val="window" lastClr="FFFFFF">
                    <a:lumMod val="85000"/>
                  </a:sysClr>
                </a:solidFill>
                <a:ln w="6350" cap="flat" cmpd="sng" algn="ctr">
                  <a:solidFill>
                    <a:srgbClr val="A5A5A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Text Box 2"/>
                <p:cNvSpPr txBox="1">
                  <a:spLocks noChangeArrowheads="1"/>
                </p:cNvSpPr>
                <p:nvPr/>
              </p:nvSpPr>
              <p:spPr bwMode="auto">
                <a:xfrm>
                  <a:off x="86264" y="60385"/>
                  <a:ext cx="2243011" cy="688340"/>
                </a:xfrm>
                <a:prstGeom prst="rect">
                  <a:avLst/>
                </a:prstGeom>
                <a:solidFill>
                  <a:sysClr val="window" lastClr="FFFFFF">
                    <a:lumMod val="85000"/>
                  </a:sysClr>
                </a:solidFill>
                <a:ln w="9525">
                  <a:noFill/>
                  <a:miter lim="800000"/>
                  <a:headEnd/>
                  <a:tailEnd/>
                </a:ln>
              </p:spPr>
              <p:txBody>
                <a:bodyPr rot="0" vert="horz" wrap="square" lIns="91440" tIns="45720" rIns="91440" bIns="45720" anchor="t" anchorCtr="0">
                  <a:noAutofit/>
                </a:bodyPr>
                <a:lstStyle/>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Candara Light" panose="020E0502030303020204" pitchFamily="34" charset="0"/>
                      <a:ea typeface="Calibri" panose="020F0502020204030204" pitchFamily="34" charset="0"/>
                      <a:cs typeface="Times New Roman" panose="02020603050405020304" pitchFamily="18" charset="0"/>
                    </a:rPr>
                    <a:t>Health Care Advisor Handbook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10" name="Group 9"/>
            <p:cNvGrpSpPr/>
            <p:nvPr/>
          </p:nvGrpSpPr>
          <p:grpSpPr>
            <a:xfrm>
              <a:off x="595423" y="0"/>
              <a:ext cx="1554480" cy="458470"/>
              <a:chOff x="0" y="0"/>
              <a:chExt cx="1554657" cy="458586"/>
            </a:xfrm>
          </p:grpSpPr>
          <p:sp>
            <p:nvSpPr>
              <p:cNvPr id="14" name="Rounded Rectangle 13"/>
              <p:cNvSpPr/>
              <p:nvPr/>
            </p:nvSpPr>
            <p:spPr>
              <a:xfrm>
                <a:off x="0" y="0"/>
                <a:ext cx="1554657" cy="458586"/>
              </a:xfrm>
              <a:prstGeom prst="roundRect">
                <a:avLst/>
              </a:prstGeom>
              <a:solidFill>
                <a:schemeClr val="tx2"/>
              </a:solidFill>
              <a:ln w="6350" cap="flat" cmpd="sng" algn="ctr">
                <a:solidFill>
                  <a:srgbClr val="A5A5A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Text Box 2"/>
              <p:cNvSpPr txBox="1">
                <a:spLocks noChangeArrowheads="1"/>
              </p:cNvSpPr>
              <p:nvPr/>
            </p:nvSpPr>
            <p:spPr bwMode="auto">
              <a:xfrm>
                <a:off x="86255" y="34497"/>
                <a:ext cx="1388861" cy="420921"/>
              </a:xfrm>
              <a:prstGeom prst="rect">
                <a:avLst/>
              </a:prstGeom>
              <a:solidFill>
                <a:schemeClr val="tx2"/>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000" b="1" dirty="0">
                    <a:solidFill>
                      <a:srgbClr val="FFFFFF"/>
                    </a:solidFill>
                    <a:effectLst/>
                    <a:latin typeface="Candara Light" panose="020E0502030303020204" pitchFamily="34" charset="0"/>
                    <a:ea typeface="Calibri" panose="020F0502020204030204" pitchFamily="34" charset="0"/>
                    <a:cs typeface="Times New Roman" panose="02020603050405020304" pitchFamily="18" charset="0"/>
                  </a:rPr>
                  <a:t>Tools for Public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p:cNvGrpSpPr/>
            <p:nvPr/>
          </p:nvGrpSpPr>
          <p:grpSpPr>
            <a:xfrm>
              <a:off x="3402419" y="10633"/>
              <a:ext cx="1554480" cy="458470"/>
              <a:chOff x="0" y="0"/>
              <a:chExt cx="1554657" cy="458586"/>
            </a:xfrm>
          </p:grpSpPr>
          <p:sp>
            <p:nvSpPr>
              <p:cNvPr id="12" name="Rounded Rectangle 11"/>
              <p:cNvSpPr/>
              <p:nvPr/>
            </p:nvSpPr>
            <p:spPr>
              <a:xfrm>
                <a:off x="0" y="0"/>
                <a:ext cx="1554657" cy="458586"/>
              </a:xfrm>
              <a:prstGeom prst="roundRect">
                <a:avLst/>
              </a:prstGeom>
              <a:solidFill>
                <a:srgbClr val="44546A"/>
              </a:solidFill>
              <a:ln w="6350" cap="flat" cmpd="sng" algn="ctr">
                <a:solidFill>
                  <a:srgbClr val="A5A5A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 Box 2"/>
              <p:cNvSpPr txBox="1">
                <a:spLocks noChangeArrowheads="1"/>
              </p:cNvSpPr>
              <p:nvPr/>
            </p:nvSpPr>
            <p:spPr bwMode="auto">
              <a:xfrm>
                <a:off x="86254" y="34497"/>
                <a:ext cx="1397490" cy="420370"/>
              </a:xfrm>
              <a:prstGeom prst="rect">
                <a:avLst/>
              </a:prstGeom>
              <a:solidFill>
                <a:srgbClr val="44546A"/>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FFFFFF"/>
                    </a:solidFill>
                    <a:effectLst/>
                    <a:latin typeface="Candara Light" panose="020E0502030303020204" pitchFamily="34" charset="0"/>
                    <a:ea typeface="Calibri" panose="020F0502020204030204" pitchFamily="34" charset="0"/>
                    <a:cs typeface="Times New Roman" panose="02020603050405020304" pitchFamily="18" charset="0"/>
                  </a:rPr>
                  <a:t>Tools for Staff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0666102" y="2179649"/>
            <a:ext cx="1020886" cy="2030911"/>
          </a:xfrm>
          <a:prstGeom prst="rect">
            <a:avLst/>
          </a:prstGeom>
        </p:spPr>
      </p:pic>
      <p:pic>
        <p:nvPicPr>
          <p:cNvPr id="28" name="Picture 2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5400000">
            <a:off x="328771" y="2245596"/>
            <a:ext cx="1241477" cy="189901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5699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793630"/>
            <a:ext cx="6689336" cy="5129655"/>
          </a:xfr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1883">
            <a:off x="6689328" y="1354473"/>
            <a:ext cx="5517426" cy="4253459"/>
          </a:xfrm>
          <a:prstGeom prst="rect">
            <a:avLst/>
          </a:prstGeom>
        </p:spPr>
      </p:pic>
      <p:cxnSp>
        <p:nvCxnSpPr>
          <p:cNvPr id="4" name="Straight Connector 3">
            <a:extLst>
              <a:ext uri="{FF2B5EF4-FFF2-40B4-BE49-F238E27FC236}">
                <a16:creationId xmlns:a16="http://schemas.microsoft.com/office/drawing/2014/main" id="{9387D79D-44D8-459F-9D06-92A1ECBA58AD}"/>
              </a:ext>
            </a:extLst>
          </p:cNvPr>
          <p:cNvCxnSpPr/>
          <p:nvPr/>
        </p:nvCxnSpPr>
        <p:spPr>
          <a:xfrm>
            <a:off x="544902" y="6438121"/>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27061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l="-1" t="-1" r="19248" b="10060"/>
          <a:stretch/>
        </p:blipFill>
        <p:spPr>
          <a:xfrm rot="16200000" flipH="1" flipV="1">
            <a:off x="5651401" y="-4145427"/>
            <a:ext cx="889199" cy="12192000"/>
          </a:xfrm>
          <a:prstGeom prst="rect">
            <a:avLst/>
          </a:prstGeom>
        </p:spPr>
      </p:pic>
      <p:pic>
        <p:nvPicPr>
          <p:cNvPr id="6" name="Content Placeholder 5"/>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21180" y="1276709"/>
            <a:ext cx="6899317" cy="5287993"/>
          </a:xfrm>
        </p:spPr>
      </p:pic>
      <p:sp>
        <p:nvSpPr>
          <p:cNvPr id="3" name="Title 28"/>
          <p:cNvSpPr txBox="1">
            <a:spLocks/>
          </p:cNvSpPr>
          <p:nvPr/>
        </p:nvSpPr>
        <p:spPr>
          <a:xfrm>
            <a:off x="838200" y="465720"/>
            <a:ext cx="10957236" cy="7259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dirty="0" err="1">
                <a:solidFill>
                  <a:schemeClr val="accent1">
                    <a:lumMod val="50000"/>
                  </a:schemeClr>
                </a:solidFill>
              </a:rPr>
              <a:t>Ice</a:t>
            </a:r>
            <a:r>
              <a:rPr lang="fr-CA" dirty="0">
                <a:solidFill>
                  <a:schemeClr val="accent1">
                    <a:lumMod val="50000"/>
                  </a:schemeClr>
                </a:solidFill>
              </a:rPr>
              <a:t> </a:t>
            </a:r>
            <a:r>
              <a:rPr lang="fr-CA" dirty="0" err="1">
                <a:solidFill>
                  <a:schemeClr val="accent1">
                    <a:lumMod val="50000"/>
                  </a:schemeClr>
                </a:solidFill>
              </a:rPr>
              <a:t>Breaker</a:t>
            </a:r>
            <a:r>
              <a:rPr lang="fr-CA" dirty="0">
                <a:solidFill>
                  <a:schemeClr val="accent1">
                    <a:lumMod val="50000"/>
                  </a:schemeClr>
                </a:solidFill>
              </a:rPr>
              <a:t>- </a:t>
            </a:r>
            <a:r>
              <a:rPr lang="fr-CA" dirty="0" err="1">
                <a:solidFill>
                  <a:schemeClr val="accent1">
                    <a:lumMod val="50000"/>
                  </a:schemeClr>
                </a:solidFill>
              </a:rPr>
              <a:t>What</a:t>
            </a:r>
            <a:r>
              <a:rPr lang="fr-CA" dirty="0">
                <a:solidFill>
                  <a:schemeClr val="accent1">
                    <a:lumMod val="50000"/>
                  </a:schemeClr>
                </a:solidFill>
              </a:rPr>
              <a:t> </a:t>
            </a:r>
            <a:r>
              <a:rPr lang="fr-CA" dirty="0" err="1">
                <a:solidFill>
                  <a:schemeClr val="accent1">
                    <a:lumMod val="50000"/>
                  </a:schemeClr>
                </a:solidFill>
              </a:rPr>
              <a:t>Matters</a:t>
            </a:r>
            <a:r>
              <a:rPr lang="fr-CA" dirty="0">
                <a:solidFill>
                  <a:schemeClr val="accent1">
                    <a:lumMod val="50000"/>
                  </a:schemeClr>
                </a:solidFill>
              </a:rPr>
              <a:t> to You Activity</a:t>
            </a:r>
          </a:p>
        </p:txBody>
      </p:sp>
      <p:cxnSp>
        <p:nvCxnSpPr>
          <p:cNvPr id="5" name="Straight Connector 4">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7" name="Content Placeholder 42"/>
          <p:cNvSpPr txBox="1">
            <a:spLocks/>
          </p:cNvSpPr>
          <p:nvPr/>
        </p:nvSpPr>
        <p:spPr>
          <a:xfrm>
            <a:off x="7459466" y="2709443"/>
            <a:ext cx="4593566" cy="1791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lumMod val="50000"/>
                  </a:schemeClr>
                </a:solidFill>
              </a:rPr>
              <a:t>Think about what matters to you </a:t>
            </a:r>
          </a:p>
          <a:p>
            <a:r>
              <a:rPr lang="en-US" dirty="0">
                <a:solidFill>
                  <a:schemeClr val="accent5">
                    <a:lumMod val="50000"/>
                  </a:schemeClr>
                </a:solidFill>
              </a:rPr>
              <a:t>Fill in the blank space</a:t>
            </a:r>
          </a:p>
        </p:txBody>
      </p:sp>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68718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52945" y="1056389"/>
            <a:ext cx="5847991" cy="5262979"/>
          </a:xfrm>
          <a:prstGeom prst="rect">
            <a:avLst/>
          </a:prstGeom>
          <a:noFill/>
        </p:spPr>
        <p:txBody>
          <a:bodyPr wrap="square" rtlCol="0">
            <a:spAutoFit/>
          </a:bodyPr>
          <a:lstStyle/>
          <a:p>
            <a:r>
              <a:rPr lang="en-CA" sz="2800" dirty="0">
                <a:solidFill>
                  <a:schemeClr val="accent5">
                    <a:lumMod val="50000"/>
                  </a:schemeClr>
                </a:solidFill>
                <a:latin typeface="+mj-lt"/>
              </a:rPr>
              <a:t>This booklet is to help support people who would like to share their experiences with health care providers.  </a:t>
            </a:r>
          </a:p>
          <a:p>
            <a:endParaRPr lang="en-CA" sz="2800" dirty="0">
              <a:solidFill>
                <a:schemeClr val="accent5">
                  <a:lumMod val="50000"/>
                </a:schemeClr>
              </a:solidFill>
              <a:latin typeface="+mj-lt"/>
            </a:endParaRPr>
          </a:p>
          <a:p>
            <a:r>
              <a:rPr lang="en-CA" sz="2800" dirty="0">
                <a:solidFill>
                  <a:schemeClr val="accent5">
                    <a:lumMod val="50000"/>
                  </a:schemeClr>
                </a:solidFill>
                <a:latin typeface="+mj-lt"/>
              </a:rPr>
              <a:t>It has some ideas about how to prepare for sharing a story in the safest and most effective way.  </a:t>
            </a:r>
          </a:p>
          <a:p>
            <a:endParaRPr lang="en-CA" sz="2800" dirty="0">
              <a:solidFill>
                <a:schemeClr val="accent5">
                  <a:lumMod val="50000"/>
                </a:schemeClr>
              </a:solidFill>
              <a:latin typeface="+mj-lt"/>
            </a:endParaRPr>
          </a:p>
          <a:p>
            <a:r>
              <a:rPr lang="en-CA" sz="2800" dirty="0">
                <a:solidFill>
                  <a:schemeClr val="accent5">
                    <a:lumMod val="50000"/>
                  </a:schemeClr>
                </a:solidFill>
                <a:latin typeface="+mj-lt"/>
              </a:rPr>
              <a:t>The staff version has lists of ways to best support the storyteller while listening attentively to what is being shared.</a:t>
            </a:r>
          </a:p>
        </p:txBody>
      </p:sp>
      <p:cxnSp>
        <p:nvCxnSpPr>
          <p:cNvPr id="7" name="Straight Connector 6">
            <a:extLst>
              <a:ext uri="{FF2B5EF4-FFF2-40B4-BE49-F238E27FC236}">
                <a16:creationId xmlns:a16="http://schemas.microsoft.com/office/drawing/2014/main" id="{9387D79D-44D8-459F-9D06-92A1ECBA58AD}"/>
              </a:ext>
            </a:extLst>
          </p:cNvPr>
          <p:cNvCxnSpPr/>
          <p:nvPr/>
        </p:nvCxnSpPr>
        <p:spPr>
          <a:xfrm>
            <a:off x="1114246" y="692929"/>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5"/>
          <a:stretch>
            <a:fillRect/>
          </a:stretch>
        </p:blipFill>
        <p:spPr>
          <a:xfrm>
            <a:off x="414800" y="329470"/>
            <a:ext cx="5157864" cy="624302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81773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7059" y="1540014"/>
            <a:ext cx="5847991" cy="4031873"/>
          </a:xfrm>
          <a:prstGeom prst="rect">
            <a:avLst/>
          </a:prstGeom>
          <a:noFill/>
        </p:spPr>
        <p:txBody>
          <a:bodyPr wrap="square" rtlCol="0">
            <a:spAutoFit/>
          </a:bodyPr>
          <a:lstStyle/>
          <a:p>
            <a:r>
              <a:rPr lang="en-CA" sz="2800" dirty="0">
                <a:solidFill>
                  <a:schemeClr val="accent5">
                    <a:lumMod val="50000"/>
                  </a:schemeClr>
                </a:solidFill>
                <a:latin typeface="+mj-lt"/>
              </a:rPr>
              <a:t>A 3</a:t>
            </a:r>
            <a:r>
              <a:rPr lang="en-CA" sz="2800" baseline="30000" dirty="0">
                <a:solidFill>
                  <a:schemeClr val="accent5">
                    <a:lumMod val="50000"/>
                  </a:schemeClr>
                </a:solidFill>
                <a:latin typeface="+mj-lt"/>
              </a:rPr>
              <a:t>rd</a:t>
            </a:r>
            <a:r>
              <a:rPr lang="en-CA" sz="2800" dirty="0">
                <a:solidFill>
                  <a:schemeClr val="accent5">
                    <a:lumMod val="50000"/>
                  </a:schemeClr>
                </a:solidFill>
                <a:latin typeface="+mj-lt"/>
              </a:rPr>
              <a:t> tool was created to help clarify the role of health care advisors- for ongoing participation in leadership meetings, </a:t>
            </a:r>
            <a:r>
              <a:rPr lang="en-CA" sz="2800" dirty="0" err="1">
                <a:solidFill>
                  <a:schemeClr val="accent5">
                    <a:lumMod val="50000"/>
                  </a:schemeClr>
                </a:solidFill>
                <a:latin typeface="+mj-lt"/>
              </a:rPr>
              <a:t>etc</a:t>
            </a:r>
            <a:endParaRPr lang="en-CA" sz="2800" dirty="0">
              <a:solidFill>
                <a:schemeClr val="accent5">
                  <a:lumMod val="50000"/>
                </a:schemeClr>
              </a:solidFill>
              <a:latin typeface="+mj-lt"/>
            </a:endParaRPr>
          </a:p>
          <a:p>
            <a:endParaRPr lang="en-CA" sz="2800" dirty="0">
              <a:solidFill>
                <a:schemeClr val="accent5">
                  <a:lumMod val="50000"/>
                </a:schemeClr>
              </a:solidFill>
              <a:latin typeface="+mj-lt"/>
            </a:endParaRPr>
          </a:p>
          <a:p>
            <a:r>
              <a:rPr lang="en-CA" sz="2800" dirty="0">
                <a:solidFill>
                  <a:schemeClr val="accent5">
                    <a:lumMod val="50000"/>
                  </a:schemeClr>
                </a:solidFill>
                <a:latin typeface="+mj-lt"/>
              </a:rPr>
              <a:t>The accompanying staff tool is a compilation of material to help facilitate ongoing engagement strategies.</a:t>
            </a:r>
          </a:p>
        </p:txBody>
      </p:sp>
      <p:cxnSp>
        <p:nvCxnSpPr>
          <p:cNvPr id="7" name="Straight Connector 6">
            <a:extLst>
              <a:ext uri="{FF2B5EF4-FFF2-40B4-BE49-F238E27FC236}">
                <a16:creationId xmlns:a16="http://schemas.microsoft.com/office/drawing/2014/main" id="{9387D79D-44D8-459F-9D06-92A1ECBA58AD}"/>
              </a:ext>
            </a:extLst>
          </p:cNvPr>
          <p:cNvCxnSpPr/>
          <p:nvPr/>
        </p:nvCxnSpPr>
        <p:spPr>
          <a:xfrm>
            <a:off x="268858" y="917216"/>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2" name="Picture 1"/>
          <p:cNvPicPr>
            <a:picLocks noChangeAspect="1"/>
          </p:cNvPicPr>
          <p:nvPr/>
        </p:nvPicPr>
        <p:blipFill>
          <a:blip r:embed="rId5"/>
          <a:stretch>
            <a:fillRect/>
          </a:stretch>
        </p:blipFill>
        <p:spPr>
          <a:xfrm>
            <a:off x="6573329" y="44154"/>
            <a:ext cx="5227608" cy="677778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14126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331672" y="5317626"/>
            <a:ext cx="2596352" cy="2252654"/>
          </a:xfrm>
          <a:prstGeom prst="ellipse">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493522" y="4495190"/>
            <a:ext cx="2431873" cy="2345301"/>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930245E4-E3C5-41F9-BC3F-3B9E3A6B4231}"/>
              </a:ext>
            </a:extLst>
          </p:cNvPr>
          <p:cNvSpPr>
            <a:spLocks noGrp="1"/>
          </p:cNvSpPr>
          <p:nvPr>
            <p:ph type="title"/>
          </p:nvPr>
        </p:nvSpPr>
        <p:spPr/>
        <p:txBody>
          <a:bodyPr/>
          <a:lstStyle/>
          <a:p>
            <a:r>
              <a:rPr lang="en-US" dirty="0">
                <a:effectLst/>
              </a:rPr>
              <a:t>Group Work: Brainstorm</a:t>
            </a:r>
          </a:p>
        </p:txBody>
      </p:sp>
      <p:sp>
        <p:nvSpPr>
          <p:cNvPr id="7" name="Content Placeholder 6"/>
          <p:cNvSpPr>
            <a:spLocks noGrp="1"/>
          </p:cNvSpPr>
          <p:nvPr>
            <p:ph idx="1"/>
          </p:nvPr>
        </p:nvSpPr>
        <p:spPr>
          <a:xfrm>
            <a:off x="838200" y="1549657"/>
            <a:ext cx="10515600" cy="3514593"/>
          </a:xfrm>
        </p:spPr>
        <p:txBody>
          <a:bodyPr>
            <a:normAutofit/>
          </a:bodyPr>
          <a:lstStyle/>
          <a:p>
            <a:r>
              <a:rPr lang="en-US" sz="3200" dirty="0">
                <a:solidFill>
                  <a:schemeClr val="accent5">
                    <a:lumMod val="50000"/>
                  </a:schemeClr>
                </a:solidFill>
              </a:rPr>
              <a:t>How can we can embed the What Matters to You approach into our work place? </a:t>
            </a:r>
          </a:p>
          <a:p>
            <a:endParaRPr lang="en-US" sz="3200" dirty="0">
              <a:solidFill>
                <a:schemeClr val="accent5">
                  <a:lumMod val="50000"/>
                </a:schemeClr>
              </a:solidFill>
            </a:endParaRPr>
          </a:p>
          <a:p>
            <a:r>
              <a:rPr lang="en-US" sz="3200" dirty="0">
                <a:solidFill>
                  <a:schemeClr val="accent5">
                    <a:lumMod val="50000"/>
                  </a:schemeClr>
                </a:solidFill>
              </a:rPr>
              <a:t>What is first thing we will commit to as a team?</a:t>
            </a:r>
          </a:p>
          <a:p>
            <a:pPr marL="0" indent="0">
              <a:buNone/>
            </a:pPr>
            <a:endParaRPr lang="en-US" sz="2000" i="1" dirty="0">
              <a:solidFill>
                <a:schemeClr val="accent5">
                  <a:lumMod val="50000"/>
                </a:schemeClr>
              </a:solidFill>
            </a:endParaRPr>
          </a:p>
          <a:p>
            <a:pPr marL="0" indent="0">
              <a:buNone/>
            </a:pPr>
            <a:endParaRPr lang="en-US" sz="2000" i="1" dirty="0">
              <a:solidFill>
                <a:schemeClr val="accent5">
                  <a:lumMod val="50000"/>
                </a:schemeClr>
              </a:solidFill>
            </a:endParaRPr>
          </a:p>
          <a:p>
            <a:pPr marL="0" indent="0" algn="r">
              <a:buNone/>
            </a:pPr>
            <a:r>
              <a:rPr lang="en-US" sz="2000" i="1" dirty="0">
                <a:solidFill>
                  <a:schemeClr val="accent5">
                    <a:lumMod val="50000"/>
                  </a:schemeClr>
                </a:solidFill>
              </a:rPr>
              <a:t>*feel free to pause the presentation for group discussion</a:t>
            </a:r>
          </a:p>
          <a:p>
            <a:pPr marL="0" indent="0">
              <a:buNone/>
            </a:pPr>
            <a:endParaRPr lang="en-US" sz="3200" dirty="0">
              <a:solidFill>
                <a:schemeClr val="accent5">
                  <a:lumMod val="50000"/>
                </a:schemeClr>
              </a:solidFill>
            </a:endParaRPr>
          </a:p>
          <a:p>
            <a:pPr marL="0" indent="0">
              <a:buNone/>
            </a:pPr>
            <a:endParaRPr lang="en-US" sz="3200" dirty="0">
              <a:solidFill>
                <a:schemeClr val="accent5">
                  <a:lumMod val="50000"/>
                </a:schemeClr>
              </a:solidFill>
            </a:endParaRPr>
          </a:p>
          <a:p>
            <a:pPr marL="0" indent="0">
              <a:buNone/>
            </a:pPr>
            <a:endParaRPr lang="en-US" sz="3200" dirty="0">
              <a:solidFill>
                <a:schemeClr val="accent5">
                  <a:lumMod val="50000"/>
                </a:schemeClr>
              </a:solidFill>
            </a:endParaRPr>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22</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393" y="4951461"/>
            <a:ext cx="1355727" cy="1922160"/>
          </a:xfrm>
          <a:prstGeom prst="rect">
            <a:avLst/>
          </a:prstGeom>
        </p:spPr>
      </p:pic>
      <p:grpSp>
        <p:nvGrpSpPr>
          <p:cNvPr id="13" name="Group 12"/>
          <p:cNvGrpSpPr/>
          <p:nvPr/>
        </p:nvGrpSpPr>
        <p:grpSpPr>
          <a:xfrm>
            <a:off x="6767121" y="5151577"/>
            <a:ext cx="5424879" cy="1881612"/>
            <a:chOff x="884672" y="5271671"/>
            <a:chExt cx="5424879" cy="1881612"/>
          </a:xfrm>
        </p:grpSpPr>
        <p:grpSp>
          <p:nvGrpSpPr>
            <p:cNvPr id="14" name="Group 13"/>
            <p:cNvGrpSpPr/>
            <p:nvPr/>
          </p:nvGrpSpPr>
          <p:grpSpPr>
            <a:xfrm>
              <a:off x="1845151" y="5312213"/>
              <a:ext cx="3658502" cy="1729499"/>
              <a:chOff x="6744955" y="4248042"/>
              <a:chExt cx="5382744" cy="2760823"/>
            </a:xfrm>
          </p:grpSpPr>
          <p:pic>
            <p:nvPicPr>
              <p:cNvPr id="18" name="Picture 1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04936" y="4984989"/>
                <a:ext cx="1234443" cy="2023876"/>
              </a:xfrm>
              <a:prstGeom prst="rect">
                <a:avLst/>
              </a:prstGeom>
            </p:spPr>
          </p:pic>
          <p:pic>
            <p:nvPicPr>
              <p:cNvPr id="19" name="Picture 1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38460" y="4448390"/>
                <a:ext cx="1589239" cy="2430971"/>
              </a:xfrm>
              <a:prstGeom prst="rect">
                <a:avLst/>
              </a:prstGeom>
            </p:spPr>
          </p:pic>
          <p:pic>
            <p:nvPicPr>
              <p:cNvPr id="20" name="Picture 1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22702" y="4591796"/>
                <a:ext cx="1932436" cy="2417069"/>
              </a:xfrm>
              <a:prstGeom prst="rect">
                <a:avLst/>
              </a:prstGeom>
            </p:spPr>
          </p:pic>
          <p:pic>
            <p:nvPicPr>
              <p:cNvPr id="21" name="Picture 2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744955" y="4248042"/>
                <a:ext cx="1363967" cy="2714561"/>
              </a:xfrm>
              <a:prstGeom prst="rect">
                <a:avLst/>
              </a:prstGeom>
            </p:spPr>
          </p:pic>
        </p:gr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8746" y="5271671"/>
              <a:ext cx="860805" cy="1712452"/>
            </a:xfrm>
            <a:prstGeom prst="rect">
              <a:avLst/>
            </a:prstGeom>
          </p:spPr>
        </p:pic>
        <p:pic>
          <p:nvPicPr>
            <p:cNvPr id="17" name="Picture 1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84672" y="5470517"/>
              <a:ext cx="1038010" cy="1682766"/>
            </a:xfrm>
            <a:prstGeom prst="rect">
              <a:avLst/>
            </a:prstGeom>
          </p:spPr>
        </p:pic>
      </p:grpSp>
      <p:sp>
        <p:nvSpPr>
          <p:cNvPr id="2" name="TextBox 1"/>
          <p:cNvSpPr txBox="1"/>
          <p:nvPr/>
        </p:nvSpPr>
        <p:spPr>
          <a:xfrm>
            <a:off x="649327" y="5190855"/>
            <a:ext cx="4895261" cy="923330"/>
          </a:xfrm>
          <a:prstGeom prst="rect">
            <a:avLst/>
          </a:prstGeom>
          <a:noFill/>
        </p:spPr>
        <p:txBody>
          <a:bodyPr wrap="square" rtlCol="0">
            <a:spAutoFit/>
          </a:bodyPr>
          <a:lstStyle/>
          <a:p>
            <a:r>
              <a:rPr lang="en-CA" dirty="0">
                <a:solidFill>
                  <a:srgbClr val="002060"/>
                </a:solidFill>
                <a:latin typeface="+mj-lt"/>
              </a:rPr>
              <a:t>For future brainstorming or resource development, contact the Planning Team at tbraun@southernhealth.ca</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73237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l="-1" t="-1" r="19248" b="10060"/>
          <a:stretch/>
        </p:blipFill>
        <p:spPr>
          <a:xfrm rot="16200000" flipH="1" flipV="1">
            <a:off x="5651401" y="-4145427"/>
            <a:ext cx="889199" cy="12192000"/>
          </a:xfrm>
          <a:prstGeom prst="rect">
            <a:avLst/>
          </a:prstGeom>
        </p:spPr>
      </p:pic>
      <p:pic>
        <p:nvPicPr>
          <p:cNvPr id="6" name="Content Placeholder 5"/>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21180" y="1276709"/>
            <a:ext cx="6899317" cy="5287993"/>
          </a:xfrm>
        </p:spPr>
      </p:pic>
      <p:sp>
        <p:nvSpPr>
          <p:cNvPr id="3" name="Title 28"/>
          <p:cNvSpPr txBox="1">
            <a:spLocks/>
          </p:cNvSpPr>
          <p:nvPr/>
        </p:nvSpPr>
        <p:spPr>
          <a:xfrm>
            <a:off x="838200" y="465720"/>
            <a:ext cx="10957236" cy="7259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dirty="0" err="1">
                <a:solidFill>
                  <a:schemeClr val="accent1">
                    <a:lumMod val="50000"/>
                  </a:schemeClr>
                </a:solidFill>
              </a:rPr>
              <a:t>Ice</a:t>
            </a:r>
            <a:r>
              <a:rPr lang="fr-CA" dirty="0">
                <a:solidFill>
                  <a:schemeClr val="accent1">
                    <a:lumMod val="50000"/>
                  </a:schemeClr>
                </a:solidFill>
              </a:rPr>
              <a:t> </a:t>
            </a:r>
            <a:r>
              <a:rPr lang="fr-CA" dirty="0" err="1">
                <a:solidFill>
                  <a:schemeClr val="accent1">
                    <a:lumMod val="50000"/>
                  </a:schemeClr>
                </a:solidFill>
              </a:rPr>
              <a:t>Breaker</a:t>
            </a:r>
            <a:r>
              <a:rPr lang="fr-CA" dirty="0">
                <a:solidFill>
                  <a:schemeClr val="accent1">
                    <a:lumMod val="50000"/>
                  </a:schemeClr>
                </a:solidFill>
              </a:rPr>
              <a:t>- </a:t>
            </a:r>
            <a:r>
              <a:rPr lang="fr-CA" dirty="0" err="1">
                <a:solidFill>
                  <a:schemeClr val="accent1">
                    <a:lumMod val="50000"/>
                  </a:schemeClr>
                </a:solidFill>
              </a:rPr>
              <a:t>Debrief</a:t>
            </a:r>
            <a:endParaRPr lang="fr-CA" dirty="0">
              <a:solidFill>
                <a:schemeClr val="accent1">
                  <a:lumMod val="50000"/>
                </a:schemeClr>
              </a:solidFill>
            </a:endParaRPr>
          </a:p>
        </p:txBody>
      </p:sp>
      <p:cxnSp>
        <p:nvCxnSpPr>
          <p:cNvPr id="5" name="Straight Connector 4">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7" name="Content Placeholder 42"/>
          <p:cNvSpPr txBox="1">
            <a:spLocks/>
          </p:cNvSpPr>
          <p:nvPr/>
        </p:nvSpPr>
        <p:spPr>
          <a:xfrm>
            <a:off x="7459466" y="2709443"/>
            <a:ext cx="4593566" cy="1791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lumMod val="50000"/>
                  </a:schemeClr>
                </a:solidFill>
              </a:rPr>
              <a:t>How did filling that out make you feel?  </a:t>
            </a: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a:p>
            <a:pPr marL="0" indent="0">
              <a:buNone/>
            </a:pPr>
            <a:r>
              <a:rPr lang="en-CA" sz="1800" i="1" dirty="0">
                <a:solidFill>
                  <a:schemeClr val="accent5">
                    <a:lumMod val="50000"/>
                  </a:schemeClr>
                </a:solidFill>
              </a:rPr>
              <a:t>*feel free to pause the presentation for group discussion</a:t>
            </a:r>
          </a:p>
          <a:p>
            <a:pPr marL="0" indent="0">
              <a:buNone/>
            </a:pPr>
            <a:endParaRPr lang="en-US" dirty="0">
              <a:solidFill>
                <a:schemeClr val="accent5">
                  <a:lumMod val="50000"/>
                </a:schemeClr>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27727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10962017" y="1500817"/>
            <a:ext cx="2596352" cy="2252654"/>
          </a:xfrm>
          <a:prstGeom prst="ellipse">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10962017" y="500063"/>
            <a:ext cx="1611304" cy="1477741"/>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Agenda</a:t>
            </a:r>
          </a:p>
        </p:txBody>
      </p:sp>
      <p:sp>
        <p:nvSpPr>
          <p:cNvPr id="3" name="Content Placeholder 2"/>
          <p:cNvSpPr>
            <a:spLocks noGrp="1"/>
          </p:cNvSpPr>
          <p:nvPr>
            <p:ph idx="1"/>
          </p:nvPr>
        </p:nvSpPr>
        <p:spPr/>
        <p:txBody>
          <a:bodyPr/>
          <a:lstStyle/>
          <a:p>
            <a:r>
              <a:rPr lang="en-US" dirty="0">
                <a:solidFill>
                  <a:schemeClr val="accent5">
                    <a:lumMod val="50000"/>
                  </a:schemeClr>
                </a:solidFill>
              </a:rPr>
              <a:t>Introduce you to ”What Matters to You?” </a:t>
            </a:r>
          </a:p>
          <a:p>
            <a:r>
              <a:rPr lang="en-US" dirty="0">
                <a:solidFill>
                  <a:schemeClr val="accent5">
                    <a:lumMod val="50000"/>
                  </a:schemeClr>
                </a:solidFill>
              </a:rPr>
              <a:t>Benefits to joining the movement</a:t>
            </a:r>
          </a:p>
          <a:p>
            <a:r>
              <a:rPr lang="en-US" dirty="0">
                <a:solidFill>
                  <a:schemeClr val="accent5">
                    <a:lumMod val="50000"/>
                  </a:schemeClr>
                </a:solidFill>
              </a:rPr>
              <a:t>Motivate you to try it!</a:t>
            </a:r>
          </a:p>
          <a:p>
            <a:r>
              <a:rPr lang="en-US" dirty="0">
                <a:solidFill>
                  <a:schemeClr val="accent5">
                    <a:lumMod val="50000"/>
                  </a:schemeClr>
                </a:solidFill>
              </a:rPr>
              <a:t>Brainstorm opportunities to incorporate What Matters to You…</a:t>
            </a:r>
          </a:p>
          <a:p>
            <a:pPr marL="0" indent="0">
              <a:buNone/>
            </a:pPr>
            <a:endParaRPr lang="en-US" dirty="0">
              <a:solidFill>
                <a:schemeClr val="accent5">
                  <a:lumMod val="50000"/>
                </a:schemeClr>
              </a:solidFill>
            </a:endParaRPr>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4</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4936" y="4984989"/>
            <a:ext cx="1234443" cy="202387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8460" y="4448390"/>
            <a:ext cx="1589239" cy="243097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2702" y="4591796"/>
            <a:ext cx="1932436" cy="241706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44955" y="4248042"/>
            <a:ext cx="1363967" cy="271456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15537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5</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0490998" y="3564740"/>
            <a:ext cx="2596352" cy="2252654"/>
          </a:xfrm>
          <a:prstGeom prst="ellipse">
            <a:avLst/>
          </a:prstGeom>
          <a:solidFill>
            <a:srgbClr val="00B0F0">
              <a:alpha val="80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271055" y="-373746"/>
            <a:ext cx="1611304" cy="1477741"/>
          </a:xfrm>
          <a:prstGeom prst="ellipse">
            <a:avLst/>
          </a:prstGeom>
          <a:solidFill>
            <a:srgbClr val="C5E0B4">
              <a:alpha val="80000"/>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343" y="517303"/>
            <a:ext cx="10784457" cy="1325563"/>
          </a:xfrm>
        </p:spPr>
        <p:txBody>
          <a:bodyPr/>
          <a:lstStyle/>
          <a:p>
            <a:pPr algn="ctr"/>
            <a:r>
              <a:rPr lang="en-US" dirty="0">
                <a:effectLst/>
              </a:rPr>
              <a:t>Have you ever asked anyone </a:t>
            </a:r>
            <a:br>
              <a:rPr lang="en-US" dirty="0">
                <a:effectLst/>
              </a:rPr>
            </a:br>
            <a:r>
              <a:rPr lang="en-US" dirty="0">
                <a:effectLst/>
              </a:rPr>
              <a:t>‘What Matters to You’ at work?</a:t>
            </a:r>
          </a:p>
        </p:txBody>
      </p:sp>
      <p:pic>
        <p:nvPicPr>
          <p:cNvPr id="1026" name="Picture 2" descr="Image result for hands rais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5208" y="2381822"/>
            <a:ext cx="5203966" cy="3252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838200" y="2747981"/>
            <a:ext cx="535556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lumMod val="50000"/>
                  </a:schemeClr>
                </a:solidFill>
              </a:rPr>
              <a:t>With co-workers?</a:t>
            </a:r>
          </a:p>
          <a:p>
            <a:r>
              <a:rPr lang="en-US" dirty="0">
                <a:solidFill>
                  <a:schemeClr val="accent5">
                    <a:lumMod val="50000"/>
                  </a:schemeClr>
                </a:solidFill>
              </a:rPr>
              <a:t>With patients, residents, clients, family members?</a:t>
            </a: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a:p>
            <a:pPr marL="0" indent="0">
              <a:buNone/>
            </a:pPr>
            <a:r>
              <a:rPr lang="en-US" sz="1800" i="1" dirty="0">
                <a:solidFill>
                  <a:schemeClr val="accent5">
                    <a:lumMod val="50000"/>
                  </a:schemeClr>
                </a:solidFill>
              </a:rPr>
              <a:t>*feel free to pause the presentation for group discussion</a:t>
            </a:r>
          </a:p>
          <a:p>
            <a:pPr marL="0" indent="0">
              <a:buFont typeface="Arial" panose="020B0604020202020204" pitchFamily="34" charset="0"/>
              <a:buNone/>
            </a:pPr>
            <a:endParaRPr lang="en-US" dirty="0">
              <a:solidFill>
                <a:schemeClr val="accent5">
                  <a:lumMod val="50000"/>
                </a:schemeClr>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75370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6</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0490998" y="3564740"/>
            <a:ext cx="2596352" cy="2252654"/>
          </a:xfrm>
          <a:prstGeom prst="ellipse">
            <a:avLst/>
          </a:prstGeom>
          <a:solidFill>
            <a:srgbClr val="00B0F0">
              <a:alpha val="80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271055" y="-373746"/>
            <a:ext cx="1611304" cy="1477741"/>
          </a:xfrm>
          <a:prstGeom prst="ellipse">
            <a:avLst/>
          </a:prstGeom>
          <a:solidFill>
            <a:srgbClr val="C5E0B4">
              <a:alpha val="80000"/>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5"/>
          <a:srcRect l="11001" t="8702" r="11001" b="19700"/>
          <a:stretch/>
        </p:blipFill>
        <p:spPr>
          <a:xfrm>
            <a:off x="2115354" y="1690688"/>
            <a:ext cx="7963612" cy="4111890"/>
          </a:xfrm>
          <a:prstGeom prst="rect">
            <a:avLst/>
          </a:prstGeom>
        </p:spPr>
      </p:pic>
      <p:pic>
        <p:nvPicPr>
          <p:cNvPr id="18" name="Picture 17">
            <a:extLst>
              <a:ext uri="{FF2B5EF4-FFF2-40B4-BE49-F238E27FC236}">
                <a16:creationId xmlns:a16="http://schemas.microsoft.com/office/drawing/2014/main" id="{DB32D9A7-147E-A540-BCD7-5583ED6EE5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811842">
            <a:off x="544174" y="4819486"/>
            <a:ext cx="1751552" cy="12142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p:cNvPicPr>
            <a:picLocks noChangeAspect="1"/>
          </p:cNvPicPr>
          <p:nvPr/>
        </p:nvPicPr>
        <p:blipFill>
          <a:blip r:embed="rId7"/>
          <a:stretch>
            <a:fillRect/>
          </a:stretch>
        </p:blipFill>
        <p:spPr>
          <a:xfrm rot="1335302">
            <a:off x="8971212" y="1131034"/>
            <a:ext cx="2021976" cy="1119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8"/>
          <a:stretch>
            <a:fillRect/>
          </a:stretch>
        </p:blipFill>
        <p:spPr>
          <a:xfrm rot="1256902">
            <a:off x="9604295" y="4703792"/>
            <a:ext cx="1189761" cy="11950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rotWithShape="1">
          <a:blip r:embed="rId9"/>
          <a:srcRect l="3948" t="6907" r="20790" b="15724"/>
          <a:stretch/>
        </p:blipFill>
        <p:spPr>
          <a:xfrm rot="20878302">
            <a:off x="1687450" y="1508851"/>
            <a:ext cx="1214502" cy="1248474"/>
          </a:xfrm>
          <a:prstGeom prst="ellipse">
            <a:avLst/>
          </a:prstGeom>
        </p:spPr>
      </p:pic>
      <p:pic>
        <p:nvPicPr>
          <p:cNvPr id="22" name="Picture 21"/>
          <p:cNvPicPr>
            <a:picLocks noChangeAspect="1"/>
          </p:cNvPicPr>
          <p:nvPr/>
        </p:nvPicPr>
        <p:blipFill>
          <a:blip r:embed="rId10"/>
          <a:stretch>
            <a:fillRect/>
          </a:stretch>
        </p:blipFill>
        <p:spPr>
          <a:xfrm rot="801457">
            <a:off x="5316398" y="4868354"/>
            <a:ext cx="1934487" cy="1096209"/>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1"/>
          <a:stretch>
            <a:fillRect/>
          </a:stretch>
        </p:blipFill>
        <p:spPr>
          <a:xfrm rot="21173559">
            <a:off x="5135697" y="1442457"/>
            <a:ext cx="1460650" cy="102516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i="1" dirty="0">
                <a:effectLst/>
              </a:rPr>
              <a:t>Global: </a:t>
            </a:r>
            <a:r>
              <a:rPr lang="en-US" dirty="0">
                <a:effectLst/>
              </a:rPr>
              <a:t>What Matters to You Across the World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24400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7</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0367173" y="-569110"/>
            <a:ext cx="2596352" cy="2252654"/>
          </a:xfrm>
          <a:prstGeom prst="ellipse">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10946719" y="1219685"/>
            <a:ext cx="1611304" cy="1477741"/>
          </a:xfrm>
          <a:prstGeom prst="ellipse">
            <a:avLst/>
          </a:prstGeom>
          <a:no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A simple approach</a:t>
            </a:r>
            <a:br>
              <a:rPr lang="en-US" dirty="0">
                <a:effectLst/>
              </a:rPr>
            </a:br>
            <a:endParaRPr lang="en-US" dirty="0">
              <a:effectLst/>
            </a:endParaRPr>
          </a:p>
        </p:txBody>
      </p:sp>
      <p:sp>
        <p:nvSpPr>
          <p:cNvPr id="11" name="Content Placeholder 2"/>
          <p:cNvSpPr>
            <a:spLocks noGrp="1"/>
          </p:cNvSpPr>
          <p:nvPr>
            <p:ph idx="1"/>
          </p:nvPr>
        </p:nvSpPr>
        <p:spPr>
          <a:xfrm>
            <a:off x="838200" y="1683544"/>
            <a:ext cx="8802189" cy="3944032"/>
          </a:xfrm>
        </p:spPr>
        <p:txBody>
          <a:bodyPr>
            <a:normAutofit fontScale="92500" lnSpcReduction="20000"/>
          </a:bodyPr>
          <a:lstStyle/>
          <a:p>
            <a:pPr marL="0" indent="0">
              <a:buNone/>
            </a:pPr>
            <a:r>
              <a:rPr lang="en-CA" dirty="0">
                <a:solidFill>
                  <a:schemeClr val="accent1">
                    <a:lumMod val="50000"/>
                  </a:schemeClr>
                </a:solidFill>
              </a:rPr>
              <a:t>What Matters to You is a health care movement that prompts health care providers to add one simple question to every patient interaction, each and every day, in order to improve care. </a:t>
            </a:r>
          </a:p>
          <a:p>
            <a:pPr marL="0" indent="0">
              <a:buNone/>
            </a:pPr>
            <a:endParaRPr lang="en-CA" dirty="0">
              <a:solidFill>
                <a:schemeClr val="accent1">
                  <a:lumMod val="50000"/>
                </a:schemeClr>
              </a:solidFill>
            </a:endParaRPr>
          </a:p>
          <a:p>
            <a:pPr marL="0" indent="0">
              <a:buNone/>
            </a:pPr>
            <a:r>
              <a:rPr lang="en-CA" dirty="0">
                <a:solidFill>
                  <a:schemeClr val="accent1">
                    <a:lumMod val="50000"/>
                  </a:schemeClr>
                </a:solidFill>
              </a:rPr>
              <a:t>That question is, </a:t>
            </a:r>
            <a:br>
              <a:rPr lang="en-CA" dirty="0">
                <a:solidFill>
                  <a:schemeClr val="accent1">
                    <a:lumMod val="50000"/>
                  </a:schemeClr>
                </a:solidFill>
              </a:rPr>
            </a:br>
            <a:r>
              <a:rPr lang="en-CA" b="1" dirty="0">
                <a:solidFill>
                  <a:schemeClr val="accent1">
                    <a:lumMod val="50000"/>
                  </a:schemeClr>
                </a:solidFill>
              </a:rPr>
              <a:t>“What matters to you?” </a:t>
            </a:r>
          </a:p>
          <a:p>
            <a:pPr marL="0" indent="0">
              <a:buNone/>
            </a:pPr>
            <a:endParaRPr lang="en-CA" b="1" dirty="0">
              <a:solidFill>
                <a:schemeClr val="accent1">
                  <a:lumMod val="50000"/>
                </a:schemeClr>
              </a:solidFill>
            </a:endParaRPr>
          </a:p>
          <a:p>
            <a:pPr marL="0" indent="0">
              <a:buNone/>
            </a:pPr>
            <a:r>
              <a:rPr lang="en-CA" dirty="0">
                <a:solidFill>
                  <a:schemeClr val="accent1">
                    <a:lumMod val="50000"/>
                  </a:schemeClr>
                </a:solidFill>
              </a:rPr>
              <a:t>With a simple goal of encouraging meaningful conversations between patients, caregivers, families, and their health care providers, What Matters to You has demonstrated improvements in both patient and staff experience and engagement.</a:t>
            </a:r>
            <a:endParaRPr lang="en-CA" b="1" dirty="0">
              <a:solidFill>
                <a:schemeClr val="accent1">
                  <a:lumMod val="50000"/>
                </a:schemeClr>
              </a:solidFill>
            </a:endParaRPr>
          </a:p>
          <a:p>
            <a:pPr marL="0" indent="0">
              <a:buNone/>
            </a:pPr>
            <a:endParaRPr lang="en-CA" b="1" dirty="0">
              <a:solidFill>
                <a:schemeClr val="accent1">
                  <a:lumMod val="50000"/>
                </a:schemeClr>
              </a:solidFill>
            </a:endParaRPr>
          </a:p>
          <a:p>
            <a:endParaRPr lang="en-US" dirty="0">
              <a:solidFill>
                <a:schemeClr val="accent1">
                  <a:lumMod val="50000"/>
                </a:schemeClr>
              </a:solidFill>
            </a:endParaRPr>
          </a:p>
        </p:txBody>
      </p:sp>
      <p:grpSp>
        <p:nvGrpSpPr>
          <p:cNvPr id="12" name="Group 11"/>
          <p:cNvGrpSpPr/>
          <p:nvPr/>
        </p:nvGrpSpPr>
        <p:grpSpPr>
          <a:xfrm>
            <a:off x="9074989" y="4865298"/>
            <a:ext cx="2918749" cy="1992702"/>
            <a:chOff x="8460209" y="4548696"/>
            <a:chExt cx="2094038" cy="1532824"/>
          </a:xfrm>
        </p:grpSpPr>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60209" y="4548696"/>
              <a:ext cx="1225487" cy="153282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952" y="4618598"/>
              <a:ext cx="892295" cy="1462922"/>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63383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3581400" y="5731673"/>
            <a:ext cx="2596352" cy="2252654"/>
          </a:xfrm>
          <a:prstGeom prst="ellipse">
            <a:avLst/>
          </a:prstGeom>
          <a:solidFill>
            <a:schemeClr val="accent4">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5372100" y="5527786"/>
            <a:ext cx="1611304" cy="1477741"/>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40"/>
          <p:cNvSpPr>
            <a:spLocks noGrp="1"/>
          </p:cNvSpPr>
          <p:nvPr>
            <p:ph type="title"/>
          </p:nvPr>
        </p:nvSpPr>
        <p:spPr/>
        <p:txBody>
          <a:bodyPr>
            <a:normAutofit/>
          </a:bodyPr>
          <a:lstStyle/>
          <a:p>
            <a:r>
              <a:rPr lang="en-US" sz="4000" dirty="0">
                <a:effectLst/>
              </a:rPr>
              <a:t>The What Matters to You Method</a:t>
            </a:r>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3" name="Flowchart: Process 2"/>
          <p:cNvSpPr/>
          <p:nvPr/>
        </p:nvSpPr>
        <p:spPr>
          <a:xfrm>
            <a:off x="394608" y="2346993"/>
            <a:ext cx="2456680" cy="1261976"/>
          </a:xfrm>
          <a:prstGeom prst="flowChartProcess">
            <a:avLst/>
          </a:prstGeom>
          <a:solidFill>
            <a:srgbClr val="990099"/>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solidFill>
                  <a:schemeClr val="bg1"/>
                </a:solidFill>
                <a:latin typeface="+mj-lt"/>
              </a:rPr>
              <a:t>Ask </a:t>
            </a:r>
          </a:p>
          <a:p>
            <a:pPr algn="ctr"/>
            <a:r>
              <a:rPr lang="en-US" sz="2000" dirty="0">
                <a:solidFill>
                  <a:schemeClr val="bg1"/>
                </a:solidFill>
                <a:latin typeface="+mj-lt"/>
              </a:rPr>
              <a:t>What Matters?</a:t>
            </a:r>
          </a:p>
        </p:txBody>
      </p:sp>
      <p:sp>
        <p:nvSpPr>
          <p:cNvPr id="12" name="Flowchart: Process 11"/>
          <p:cNvSpPr/>
          <p:nvPr/>
        </p:nvSpPr>
        <p:spPr>
          <a:xfrm>
            <a:off x="3206812" y="2346993"/>
            <a:ext cx="2499722" cy="1261975"/>
          </a:xfrm>
          <a:prstGeom prst="flowChartProcess">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chemeClr val="bg1"/>
                </a:solidFill>
                <a:latin typeface="+mj-lt"/>
              </a:rPr>
              <a:t>Listen </a:t>
            </a:r>
          </a:p>
          <a:p>
            <a:pPr algn="ctr"/>
            <a:r>
              <a:rPr lang="en-US" sz="2000" dirty="0">
                <a:solidFill>
                  <a:schemeClr val="bg1"/>
                </a:solidFill>
                <a:latin typeface="+mj-lt"/>
              </a:rPr>
              <a:t>To What Matters</a:t>
            </a:r>
          </a:p>
        </p:txBody>
      </p:sp>
      <p:sp>
        <p:nvSpPr>
          <p:cNvPr id="13" name="Flowchart: Process 12"/>
          <p:cNvSpPr/>
          <p:nvPr/>
        </p:nvSpPr>
        <p:spPr>
          <a:xfrm>
            <a:off x="9705260" y="2346992"/>
            <a:ext cx="2398471" cy="1261975"/>
          </a:xfrm>
          <a:prstGeom prst="flowChartProcess">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solidFill>
                  <a:schemeClr val="bg1"/>
                </a:solidFill>
                <a:latin typeface="+mj-lt"/>
              </a:rPr>
              <a:t>Do </a:t>
            </a:r>
          </a:p>
          <a:p>
            <a:pPr algn="ctr"/>
            <a:r>
              <a:rPr lang="en-US" dirty="0">
                <a:solidFill>
                  <a:schemeClr val="bg1"/>
                </a:solidFill>
                <a:latin typeface="+mj-lt"/>
              </a:rPr>
              <a:t>What Matters</a:t>
            </a:r>
          </a:p>
        </p:txBody>
      </p:sp>
      <p:sp>
        <p:nvSpPr>
          <p:cNvPr id="7" name="Flowchart: Decision 6"/>
          <p:cNvSpPr/>
          <p:nvPr/>
        </p:nvSpPr>
        <p:spPr>
          <a:xfrm>
            <a:off x="6056339" y="2169645"/>
            <a:ext cx="3299115" cy="1616667"/>
          </a:xfrm>
          <a:prstGeom prst="flowChartDecision">
            <a:avLst/>
          </a:prstGeom>
          <a:solidFill>
            <a:schemeClr val="accent1">
              <a:lumMod val="5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chemeClr val="bg1"/>
                </a:solidFill>
                <a:latin typeface="+mj-lt"/>
              </a:rPr>
              <a:t>Actionable?</a:t>
            </a:r>
          </a:p>
        </p:txBody>
      </p:sp>
      <p:cxnSp>
        <p:nvCxnSpPr>
          <p:cNvPr id="15" name="Straight Arrow Connector 14"/>
          <p:cNvCxnSpPr>
            <a:stCxn id="3" idx="3"/>
            <a:endCxn id="12" idx="1"/>
          </p:cNvCxnSpPr>
          <p:nvPr/>
        </p:nvCxnSpPr>
        <p:spPr>
          <a:xfrm>
            <a:off x="2851288" y="2977981"/>
            <a:ext cx="355524"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7" name="Straight Arrow Connector 16"/>
          <p:cNvCxnSpPr>
            <a:stCxn id="12" idx="3"/>
            <a:endCxn id="7" idx="1"/>
          </p:cNvCxnSpPr>
          <p:nvPr/>
        </p:nvCxnSpPr>
        <p:spPr>
          <a:xfrm flipV="1">
            <a:off x="5706534" y="2977979"/>
            <a:ext cx="349805" cy="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9" name="Straight Arrow Connector 18"/>
          <p:cNvCxnSpPr>
            <a:stCxn id="7" idx="3"/>
            <a:endCxn id="13" idx="1"/>
          </p:cNvCxnSpPr>
          <p:nvPr/>
        </p:nvCxnSpPr>
        <p:spPr>
          <a:xfrm>
            <a:off x="9355454" y="2977979"/>
            <a:ext cx="349806" cy="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9" name="Flowchart: Process 28"/>
          <p:cNvSpPr/>
          <p:nvPr/>
        </p:nvSpPr>
        <p:spPr>
          <a:xfrm>
            <a:off x="6176683" y="4415513"/>
            <a:ext cx="3058426" cy="1010330"/>
          </a:xfrm>
          <a:prstGeom prst="flowChartProcess">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chemeClr val="bg1"/>
                </a:solidFill>
                <a:latin typeface="+mj-lt"/>
              </a:rPr>
              <a:t>REFLECT </a:t>
            </a:r>
          </a:p>
          <a:p>
            <a:pPr algn="ctr"/>
            <a:r>
              <a:rPr lang="en-US" sz="1200" dirty="0">
                <a:solidFill>
                  <a:schemeClr val="bg1"/>
                </a:solidFill>
                <a:latin typeface="+mj-lt"/>
              </a:rPr>
              <a:t>On What Matters</a:t>
            </a:r>
          </a:p>
        </p:txBody>
      </p:sp>
      <p:cxnSp>
        <p:nvCxnSpPr>
          <p:cNvPr id="30" name="Straight Arrow Connector 29"/>
          <p:cNvCxnSpPr>
            <a:stCxn id="7" idx="2"/>
            <a:endCxn id="29" idx="0"/>
          </p:cNvCxnSpPr>
          <p:nvPr/>
        </p:nvCxnSpPr>
        <p:spPr>
          <a:xfrm flipH="1">
            <a:off x="7705896" y="3786312"/>
            <a:ext cx="1" cy="62920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4" name="Elbow Connector 43"/>
          <p:cNvCxnSpPr>
            <a:stCxn id="29" idx="1"/>
            <a:endCxn id="3" idx="2"/>
          </p:cNvCxnSpPr>
          <p:nvPr/>
        </p:nvCxnSpPr>
        <p:spPr>
          <a:xfrm rot="10800000">
            <a:off x="1622949" y="3608970"/>
            <a:ext cx="4553735" cy="1311709"/>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sp>
        <p:nvSpPr>
          <p:cNvPr id="43" name="TextBox 42"/>
          <p:cNvSpPr txBox="1"/>
          <p:nvPr/>
        </p:nvSpPr>
        <p:spPr>
          <a:xfrm>
            <a:off x="2733642" y="4573096"/>
            <a:ext cx="2720131" cy="400110"/>
          </a:xfrm>
          <a:prstGeom prst="rect">
            <a:avLst/>
          </a:prstGeom>
          <a:noFill/>
        </p:spPr>
        <p:txBody>
          <a:bodyPr wrap="square" rtlCol="0">
            <a:spAutoFit/>
          </a:bodyPr>
          <a:lstStyle/>
          <a:p>
            <a:r>
              <a:rPr lang="en-US" sz="2000" dirty="0">
                <a:solidFill>
                  <a:schemeClr val="bg2">
                    <a:lumMod val="50000"/>
                  </a:schemeClr>
                </a:solidFill>
                <a:latin typeface="+mj-lt"/>
              </a:rPr>
              <a:t>What Else Matters?</a:t>
            </a:r>
          </a:p>
        </p:txBody>
      </p:sp>
      <p:sp>
        <p:nvSpPr>
          <p:cNvPr id="5" name="Rectangle 4"/>
          <p:cNvSpPr/>
          <p:nvPr/>
        </p:nvSpPr>
        <p:spPr>
          <a:xfrm>
            <a:off x="7968452" y="6359196"/>
            <a:ext cx="6096000" cy="523220"/>
          </a:xfrm>
          <a:prstGeom prst="rect">
            <a:avLst/>
          </a:prstGeom>
        </p:spPr>
        <p:txBody>
          <a:bodyPr>
            <a:spAutoFit/>
          </a:bodyPr>
          <a:lstStyle/>
          <a:p>
            <a:pPr defTabSz="933237">
              <a:defRPr/>
            </a:pPr>
            <a:r>
              <a:rPr lang="en-US" sz="1400" i="1" dirty="0"/>
              <a:t>Credit: Damara </a:t>
            </a:r>
            <a:r>
              <a:rPr lang="en-US" sz="1400" i="1" dirty="0" err="1"/>
              <a:t>Gutnick</a:t>
            </a:r>
            <a:r>
              <a:rPr lang="en-US" sz="1400" i="1" dirty="0"/>
              <a:t>, MD  2019</a:t>
            </a:r>
          </a:p>
          <a:p>
            <a:endParaRPr lang="en-US" sz="1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15230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A33CDB-D2A8-41E5-BEA1-8BD504C07ABE}" type="slidenum">
              <a:rPr lang="en-US" smtClean="0"/>
              <a:t>9</a:t>
            </a:fld>
            <a:endParaRPr lang="en-US"/>
          </a:p>
        </p:txBody>
      </p:sp>
      <p:sp>
        <p:nvSpPr>
          <p:cNvPr id="5" name="Rectangle 4"/>
          <p:cNvSpPr/>
          <p:nvPr/>
        </p:nvSpPr>
        <p:spPr>
          <a:xfrm>
            <a:off x="678610" y="1931462"/>
            <a:ext cx="10834777" cy="3062377"/>
          </a:xfrm>
          <a:prstGeom prst="rect">
            <a:avLst/>
          </a:prstGeom>
        </p:spPr>
        <p:txBody>
          <a:bodyPr wrap="square">
            <a:spAutoFit/>
          </a:bodyPr>
          <a:lstStyle/>
          <a:p>
            <a:pPr marL="12700">
              <a:lnSpc>
                <a:spcPct val="100000"/>
              </a:lnSpc>
              <a:spcBef>
                <a:spcPts val="680"/>
              </a:spcBef>
            </a:pPr>
            <a:r>
              <a:rPr lang="en-US" sz="2800" spc="-5" dirty="0">
                <a:solidFill>
                  <a:srgbClr val="45535F"/>
                </a:solidFill>
                <a:latin typeface="Calibri Light" panose="020F0302020204030204" pitchFamily="34" charset="0"/>
                <a:cs typeface="Calibri Light" panose="020F0302020204030204" pitchFamily="34" charset="0"/>
              </a:rPr>
              <a:t>What is important </a:t>
            </a:r>
            <a:r>
              <a:rPr lang="en-US" sz="2800" dirty="0">
                <a:solidFill>
                  <a:srgbClr val="45535F"/>
                </a:solidFill>
                <a:latin typeface="Calibri Light" panose="020F0302020204030204" pitchFamily="34" charset="0"/>
                <a:cs typeface="Calibri Light" panose="020F0302020204030204" pitchFamily="34" charset="0"/>
              </a:rPr>
              <a:t>to you at the</a:t>
            </a:r>
            <a:r>
              <a:rPr lang="en-US" sz="2800" spc="-5" dirty="0">
                <a:solidFill>
                  <a:srgbClr val="45535F"/>
                </a:solidFill>
                <a:latin typeface="Calibri Light" panose="020F0302020204030204" pitchFamily="34" charset="0"/>
                <a:cs typeface="Calibri Light" panose="020F0302020204030204" pitchFamily="34" charset="0"/>
              </a:rPr>
              <a:t> </a:t>
            </a:r>
            <a:r>
              <a:rPr lang="en-US" sz="2800" spc="-10" dirty="0">
                <a:solidFill>
                  <a:srgbClr val="45535F"/>
                </a:solidFill>
                <a:latin typeface="Calibri Light" panose="020F0302020204030204" pitchFamily="34" charset="0"/>
                <a:cs typeface="Calibri Light" panose="020F0302020204030204" pitchFamily="34" charset="0"/>
              </a:rPr>
              <a:t>moment?</a:t>
            </a:r>
            <a:endParaRPr lang="en-US" sz="2800" dirty="0">
              <a:latin typeface="Calibri Light" panose="020F0302020204030204" pitchFamily="34" charset="0"/>
              <a:cs typeface="Calibri Light" panose="020F0302020204030204" pitchFamily="34" charset="0"/>
            </a:endParaRPr>
          </a:p>
          <a:p>
            <a:pPr marL="12700" marR="698500">
              <a:lnSpc>
                <a:spcPct val="100000"/>
              </a:lnSpc>
              <a:spcBef>
                <a:spcPts val="580"/>
              </a:spcBef>
            </a:pPr>
            <a:r>
              <a:rPr lang="en-US" sz="2800" dirty="0">
                <a:solidFill>
                  <a:srgbClr val="45535F"/>
                </a:solidFill>
                <a:latin typeface="Calibri Light" panose="020F0302020204030204" pitchFamily="34" charset="0"/>
                <a:cs typeface="Calibri Light" panose="020F0302020204030204" pitchFamily="34" charset="0"/>
              </a:rPr>
              <a:t>What </a:t>
            </a:r>
            <a:r>
              <a:rPr lang="en-US" sz="2800" spc="-5" dirty="0">
                <a:solidFill>
                  <a:srgbClr val="45535F"/>
                </a:solidFill>
                <a:latin typeface="Calibri Light" panose="020F0302020204030204" pitchFamily="34" charset="0"/>
                <a:cs typeface="Calibri Light" panose="020F0302020204030204" pitchFamily="34" charset="0"/>
              </a:rPr>
              <a:t>would you like </a:t>
            </a:r>
            <a:r>
              <a:rPr lang="en-US" sz="2800" dirty="0">
                <a:solidFill>
                  <a:srgbClr val="45535F"/>
                </a:solidFill>
                <a:latin typeface="Calibri Light" panose="020F0302020204030204" pitchFamily="34" charset="0"/>
                <a:cs typeface="Calibri Light" panose="020F0302020204030204" pitchFamily="34" charset="0"/>
              </a:rPr>
              <a:t>to </a:t>
            </a:r>
            <a:r>
              <a:rPr lang="en-US" sz="2800" spc="-5" dirty="0">
                <a:solidFill>
                  <a:srgbClr val="45535F"/>
                </a:solidFill>
                <a:latin typeface="Calibri Light" panose="020F0302020204030204" pitchFamily="34" charset="0"/>
                <a:cs typeface="Calibri Light" panose="020F0302020204030204" pitchFamily="34" charset="0"/>
              </a:rPr>
              <a:t>achieve as a result </a:t>
            </a:r>
            <a:r>
              <a:rPr lang="en-US" sz="2800" dirty="0">
                <a:solidFill>
                  <a:srgbClr val="45535F"/>
                </a:solidFill>
                <a:latin typeface="Calibri Light" panose="020F0302020204030204" pitchFamily="34" charset="0"/>
                <a:cs typeface="Calibri Light" panose="020F0302020204030204" pitchFamily="34" charset="0"/>
              </a:rPr>
              <a:t>of </a:t>
            </a:r>
            <a:r>
              <a:rPr lang="en-US" sz="2800" spc="-5" dirty="0">
                <a:solidFill>
                  <a:srgbClr val="45535F"/>
                </a:solidFill>
                <a:latin typeface="Calibri Light" panose="020F0302020204030204" pitchFamily="34" charset="0"/>
                <a:cs typeface="Calibri Light" panose="020F0302020204030204" pitchFamily="34" charset="0"/>
              </a:rPr>
              <a:t>our work</a:t>
            </a:r>
            <a:r>
              <a:rPr lang="en-US" sz="2800" dirty="0">
                <a:solidFill>
                  <a:srgbClr val="45535F"/>
                </a:solidFill>
                <a:latin typeface="Calibri Light" panose="020F0302020204030204" pitchFamily="34" charset="0"/>
                <a:cs typeface="Calibri Light" panose="020F0302020204030204" pitchFamily="34" charset="0"/>
              </a:rPr>
              <a:t> </a:t>
            </a:r>
            <a:r>
              <a:rPr lang="en-US" sz="2800" spc="-5" dirty="0">
                <a:solidFill>
                  <a:srgbClr val="45535F"/>
                </a:solidFill>
                <a:latin typeface="Calibri Light" panose="020F0302020204030204" pitchFamily="34" charset="0"/>
                <a:cs typeface="Calibri Light" panose="020F0302020204030204" pitchFamily="34" charset="0"/>
              </a:rPr>
              <a:t>together?</a:t>
            </a:r>
            <a:endParaRPr lang="en-US" sz="2800" dirty="0">
              <a:latin typeface="Calibri Light" panose="020F0302020204030204" pitchFamily="34" charset="0"/>
              <a:cs typeface="Calibri Light" panose="020F0302020204030204" pitchFamily="34" charset="0"/>
            </a:endParaRPr>
          </a:p>
          <a:p>
            <a:pPr marL="12700">
              <a:lnSpc>
                <a:spcPct val="100000"/>
              </a:lnSpc>
              <a:spcBef>
                <a:spcPts val="575"/>
              </a:spcBef>
            </a:pPr>
            <a:r>
              <a:rPr lang="en-US" sz="2800" spc="-5" dirty="0">
                <a:solidFill>
                  <a:srgbClr val="45535F"/>
                </a:solidFill>
                <a:latin typeface="Calibri Light" panose="020F0302020204030204" pitchFamily="34" charset="0"/>
                <a:cs typeface="Calibri Light" panose="020F0302020204030204" pitchFamily="34" charset="0"/>
              </a:rPr>
              <a:t>What can </a:t>
            </a:r>
            <a:r>
              <a:rPr lang="en-US" sz="2800" dirty="0">
                <a:solidFill>
                  <a:srgbClr val="45535F"/>
                </a:solidFill>
                <a:latin typeface="Calibri Light" panose="020F0302020204030204" pitchFamily="34" charset="0"/>
                <a:cs typeface="Calibri Light" panose="020F0302020204030204" pitchFamily="34" charset="0"/>
              </a:rPr>
              <a:t>I do to </a:t>
            </a:r>
            <a:r>
              <a:rPr lang="en-US" sz="2800" spc="-5" dirty="0">
                <a:solidFill>
                  <a:srgbClr val="45535F"/>
                </a:solidFill>
                <a:latin typeface="Calibri Light" panose="020F0302020204030204" pitchFamily="34" charset="0"/>
                <a:cs typeface="Calibri Light" panose="020F0302020204030204" pitchFamily="34" charset="0"/>
              </a:rPr>
              <a:t>best support </a:t>
            </a:r>
            <a:r>
              <a:rPr lang="en-US" sz="2800" dirty="0">
                <a:solidFill>
                  <a:srgbClr val="45535F"/>
                </a:solidFill>
                <a:latin typeface="Calibri Light" panose="020F0302020204030204" pitchFamily="34" charset="0"/>
                <a:cs typeface="Calibri Light" panose="020F0302020204030204" pitchFamily="34" charset="0"/>
              </a:rPr>
              <a:t>you in your care</a:t>
            </a:r>
            <a:r>
              <a:rPr lang="en-US" sz="2800" spc="-25" dirty="0">
                <a:solidFill>
                  <a:srgbClr val="45535F"/>
                </a:solidFill>
                <a:latin typeface="Calibri Light" panose="020F0302020204030204" pitchFamily="34" charset="0"/>
                <a:cs typeface="Calibri Light" panose="020F0302020204030204" pitchFamily="34" charset="0"/>
              </a:rPr>
              <a:t> </a:t>
            </a:r>
            <a:r>
              <a:rPr lang="en-US" sz="2800" dirty="0">
                <a:solidFill>
                  <a:srgbClr val="45535F"/>
                </a:solidFill>
                <a:latin typeface="Calibri Light" panose="020F0302020204030204" pitchFamily="34" charset="0"/>
                <a:cs typeface="Calibri Light" panose="020F0302020204030204" pitchFamily="34" charset="0"/>
              </a:rPr>
              <a:t>today?</a:t>
            </a:r>
            <a:endParaRPr lang="en-US" sz="2800" dirty="0">
              <a:latin typeface="Calibri Light" panose="020F0302020204030204" pitchFamily="34" charset="0"/>
              <a:cs typeface="Calibri Light" panose="020F0302020204030204" pitchFamily="34" charset="0"/>
            </a:endParaRPr>
          </a:p>
          <a:p>
            <a:pPr marL="12700">
              <a:lnSpc>
                <a:spcPct val="100000"/>
              </a:lnSpc>
              <a:spcBef>
                <a:spcPts val="580"/>
              </a:spcBef>
            </a:pPr>
            <a:r>
              <a:rPr lang="en-US" sz="2800" dirty="0">
                <a:solidFill>
                  <a:srgbClr val="45535F"/>
                </a:solidFill>
                <a:latin typeface="Calibri Light" panose="020F0302020204030204" pitchFamily="34" charset="0"/>
                <a:cs typeface="Calibri Light" panose="020F0302020204030204" pitchFamily="34" charset="0"/>
              </a:rPr>
              <a:t>For your </a:t>
            </a:r>
            <a:r>
              <a:rPr lang="en-US" sz="2800" spc="-5" dirty="0">
                <a:solidFill>
                  <a:srgbClr val="45535F"/>
                </a:solidFill>
                <a:latin typeface="Calibri Light" panose="020F0302020204030204" pitchFamily="34" charset="0"/>
                <a:cs typeface="Calibri Light" panose="020F0302020204030204" pitchFamily="34" charset="0"/>
              </a:rPr>
              <a:t>care, </a:t>
            </a:r>
            <a:r>
              <a:rPr lang="en-US" sz="2800" spc="-20" dirty="0">
                <a:solidFill>
                  <a:srgbClr val="45535F"/>
                </a:solidFill>
                <a:latin typeface="Calibri Light" panose="020F0302020204030204" pitchFamily="34" charset="0"/>
                <a:cs typeface="Calibri Light" panose="020F0302020204030204" pitchFamily="34" charset="0"/>
              </a:rPr>
              <a:t>what’s </a:t>
            </a:r>
            <a:r>
              <a:rPr lang="en-US" sz="2800" dirty="0">
                <a:solidFill>
                  <a:srgbClr val="45535F"/>
                </a:solidFill>
                <a:latin typeface="Calibri Light" panose="020F0302020204030204" pitchFamily="34" charset="0"/>
                <a:cs typeface="Calibri Light" panose="020F0302020204030204" pitchFamily="34" charset="0"/>
              </a:rPr>
              <a:t>your </a:t>
            </a:r>
            <a:r>
              <a:rPr lang="en-US" sz="2800" spc="-5" dirty="0">
                <a:solidFill>
                  <a:srgbClr val="45535F"/>
                </a:solidFill>
                <a:latin typeface="Calibri Light" panose="020F0302020204030204" pitchFamily="34" charset="0"/>
                <a:cs typeface="Calibri Light" panose="020F0302020204030204" pitchFamily="34" charset="0"/>
              </a:rPr>
              <a:t>ideal</a:t>
            </a:r>
            <a:r>
              <a:rPr lang="en-US" sz="2800" spc="35" dirty="0">
                <a:solidFill>
                  <a:srgbClr val="45535F"/>
                </a:solidFill>
                <a:latin typeface="Calibri Light" panose="020F0302020204030204" pitchFamily="34" charset="0"/>
                <a:cs typeface="Calibri Light" panose="020F0302020204030204" pitchFamily="34" charset="0"/>
              </a:rPr>
              <a:t> </a:t>
            </a:r>
            <a:r>
              <a:rPr lang="en-US" sz="2800" spc="-5" dirty="0">
                <a:solidFill>
                  <a:srgbClr val="45535F"/>
                </a:solidFill>
                <a:latin typeface="Calibri Light" panose="020F0302020204030204" pitchFamily="34" charset="0"/>
                <a:cs typeface="Calibri Light" panose="020F0302020204030204" pitchFamily="34" charset="0"/>
              </a:rPr>
              <a:t>scenario?</a:t>
            </a:r>
            <a:endParaRPr lang="en-US" sz="2800" dirty="0">
              <a:latin typeface="Calibri Light" panose="020F0302020204030204" pitchFamily="34" charset="0"/>
              <a:cs typeface="Calibri Light" panose="020F0302020204030204" pitchFamily="34" charset="0"/>
            </a:endParaRPr>
          </a:p>
          <a:p>
            <a:pPr marL="12700">
              <a:lnSpc>
                <a:spcPct val="100000"/>
              </a:lnSpc>
              <a:spcBef>
                <a:spcPts val="575"/>
              </a:spcBef>
            </a:pPr>
            <a:r>
              <a:rPr lang="en-US" sz="2800" dirty="0">
                <a:solidFill>
                  <a:srgbClr val="45535F"/>
                </a:solidFill>
                <a:latin typeface="Calibri Light" panose="020F0302020204030204" pitchFamily="34" charset="0"/>
                <a:cs typeface="Calibri Light" panose="020F0302020204030204" pitchFamily="34" charset="0"/>
              </a:rPr>
              <a:t>Is </a:t>
            </a:r>
            <a:r>
              <a:rPr lang="en-US" sz="2800" spc="-5" dirty="0">
                <a:solidFill>
                  <a:srgbClr val="45535F"/>
                </a:solidFill>
                <a:latin typeface="Calibri Light" panose="020F0302020204030204" pitchFamily="34" charset="0"/>
                <a:cs typeface="Calibri Light" panose="020F0302020204030204" pitchFamily="34" charset="0"/>
              </a:rPr>
              <a:t>there anything else you want </a:t>
            </a:r>
            <a:r>
              <a:rPr lang="en-US" sz="2800" dirty="0">
                <a:solidFill>
                  <a:srgbClr val="45535F"/>
                </a:solidFill>
                <a:latin typeface="Calibri Light" panose="020F0302020204030204" pitchFamily="34" charset="0"/>
                <a:cs typeface="Calibri Light" panose="020F0302020204030204" pitchFamily="34" charset="0"/>
              </a:rPr>
              <a:t>to </a:t>
            </a:r>
            <a:r>
              <a:rPr lang="en-US" sz="2800" spc="-5" dirty="0">
                <a:solidFill>
                  <a:srgbClr val="45535F"/>
                </a:solidFill>
                <a:latin typeface="Calibri Light" panose="020F0302020204030204" pitchFamily="34" charset="0"/>
                <a:cs typeface="Calibri Light" panose="020F0302020204030204" pitchFamily="34" charset="0"/>
              </a:rPr>
              <a:t>tell </a:t>
            </a:r>
            <a:r>
              <a:rPr lang="en-US" sz="2800" spc="-15" dirty="0">
                <a:solidFill>
                  <a:srgbClr val="45535F"/>
                </a:solidFill>
                <a:latin typeface="Calibri Light" panose="020F0302020204030204" pitchFamily="34" charset="0"/>
                <a:cs typeface="Calibri Light" panose="020F0302020204030204" pitchFamily="34" charset="0"/>
              </a:rPr>
              <a:t>me </a:t>
            </a:r>
            <a:r>
              <a:rPr lang="en-US" sz="2800" dirty="0">
                <a:solidFill>
                  <a:srgbClr val="45535F"/>
                </a:solidFill>
                <a:latin typeface="Calibri Light" panose="020F0302020204030204" pitchFamily="34" charset="0"/>
                <a:cs typeface="Calibri Light" panose="020F0302020204030204" pitchFamily="34" charset="0"/>
              </a:rPr>
              <a:t>that</a:t>
            </a:r>
            <a:r>
              <a:rPr lang="en-US" sz="2800" spc="65" dirty="0">
                <a:solidFill>
                  <a:srgbClr val="45535F"/>
                </a:solidFill>
                <a:latin typeface="Calibri Light" panose="020F0302020204030204" pitchFamily="34" charset="0"/>
                <a:cs typeface="Calibri Light" panose="020F0302020204030204" pitchFamily="34" charset="0"/>
              </a:rPr>
              <a:t> </a:t>
            </a:r>
            <a:r>
              <a:rPr lang="en-US" sz="2800" dirty="0">
                <a:solidFill>
                  <a:srgbClr val="45535F"/>
                </a:solidFill>
                <a:latin typeface="Calibri Light" panose="020F0302020204030204" pitchFamily="34" charset="0"/>
                <a:cs typeface="Calibri Light" panose="020F0302020204030204" pitchFamily="34" charset="0"/>
              </a:rPr>
              <a:t>I </a:t>
            </a:r>
            <a:r>
              <a:rPr lang="en-US" sz="2800" spc="-10" dirty="0">
                <a:solidFill>
                  <a:srgbClr val="45535F"/>
                </a:solidFill>
                <a:latin typeface="Calibri Light" panose="020F0302020204030204" pitchFamily="34" charset="0"/>
                <a:cs typeface="Calibri Light" panose="020F0302020204030204" pitchFamily="34" charset="0"/>
              </a:rPr>
              <a:t>haven’t </a:t>
            </a:r>
            <a:r>
              <a:rPr lang="en-US" sz="2800" spc="-5" dirty="0">
                <a:solidFill>
                  <a:srgbClr val="45535F"/>
                </a:solidFill>
                <a:latin typeface="Calibri Light" panose="020F0302020204030204" pitchFamily="34" charset="0"/>
                <a:cs typeface="Calibri Light" panose="020F0302020204030204" pitchFamily="34" charset="0"/>
              </a:rPr>
              <a:t>asked</a:t>
            </a:r>
            <a:r>
              <a:rPr lang="en-US" sz="2800" spc="35" dirty="0">
                <a:solidFill>
                  <a:srgbClr val="45535F"/>
                </a:solidFill>
                <a:latin typeface="Calibri Light" panose="020F0302020204030204" pitchFamily="34" charset="0"/>
                <a:cs typeface="Calibri Light" panose="020F0302020204030204" pitchFamily="34" charset="0"/>
              </a:rPr>
              <a:t> </a:t>
            </a:r>
            <a:r>
              <a:rPr lang="en-US" sz="2800" spc="-5" dirty="0">
                <a:solidFill>
                  <a:srgbClr val="45535F"/>
                </a:solidFill>
                <a:latin typeface="Calibri Light" panose="020F0302020204030204" pitchFamily="34" charset="0"/>
                <a:cs typeface="Calibri Light" panose="020F0302020204030204" pitchFamily="34" charset="0"/>
              </a:rPr>
              <a:t>about?</a:t>
            </a:r>
            <a:endParaRPr lang="en-US" sz="2800" dirty="0">
              <a:latin typeface="Calibri Light" panose="020F0302020204030204" pitchFamily="34" charset="0"/>
              <a:cs typeface="Calibri Light" panose="020F0302020204030204" pitchFamily="34" charset="0"/>
            </a:endParaRPr>
          </a:p>
          <a:p>
            <a:pPr marL="12700" marR="156210">
              <a:lnSpc>
                <a:spcPct val="100000"/>
              </a:lnSpc>
              <a:spcBef>
                <a:spcPts val="580"/>
              </a:spcBef>
            </a:pPr>
            <a:r>
              <a:rPr lang="en-US" sz="2800" dirty="0">
                <a:solidFill>
                  <a:srgbClr val="45535F"/>
                </a:solidFill>
                <a:latin typeface="Calibri Light" panose="020F0302020204030204" pitchFamily="34" charset="0"/>
                <a:cs typeface="Calibri Light" panose="020F0302020204030204" pitchFamily="34" charset="0"/>
              </a:rPr>
              <a:t>What </a:t>
            </a:r>
            <a:r>
              <a:rPr lang="en-US" sz="2800" spc="-5" dirty="0">
                <a:solidFill>
                  <a:srgbClr val="45535F"/>
                </a:solidFill>
                <a:latin typeface="Calibri Light" panose="020F0302020204030204" pitchFamily="34" charset="0"/>
                <a:cs typeface="Calibri Light" panose="020F0302020204030204" pitchFamily="34" charset="0"/>
              </a:rPr>
              <a:t>are your goals and how can </a:t>
            </a:r>
            <a:r>
              <a:rPr lang="en-US" sz="2800" dirty="0">
                <a:solidFill>
                  <a:srgbClr val="45535F"/>
                </a:solidFill>
                <a:latin typeface="Calibri Light" panose="020F0302020204030204" pitchFamily="34" charset="0"/>
                <a:cs typeface="Calibri Light" panose="020F0302020204030204" pitchFamily="34" charset="0"/>
              </a:rPr>
              <a:t>I </a:t>
            </a:r>
            <a:r>
              <a:rPr lang="en-US" sz="2800" spc="-5" dirty="0">
                <a:solidFill>
                  <a:srgbClr val="45535F"/>
                </a:solidFill>
                <a:latin typeface="Calibri Light" panose="020F0302020204030204" pitchFamily="34" charset="0"/>
                <a:cs typeface="Calibri Light" panose="020F0302020204030204" pitchFamily="34" charset="0"/>
              </a:rPr>
              <a:t>help you achieve them?</a:t>
            </a:r>
          </a:p>
        </p:txBody>
      </p:sp>
      <p:sp>
        <p:nvSpPr>
          <p:cNvPr id="6" name="Title 1">
            <a:extLst>
              <a:ext uri="{FF2B5EF4-FFF2-40B4-BE49-F238E27FC236}">
                <a16:creationId xmlns:a16="http://schemas.microsoft.com/office/drawing/2014/main" id="{A1C63036-6D49-4285-B317-90BA17BF08D1}"/>
              </a:ext>
            </a:extLst>
          </p:cNvPr>
          <p:cNvSpPr txBox="1">
            <a:spLocks/>
          </p:cNvSpPr>
          <p:nvPr/>
        </p:nvSpPr>
        <p:spPr>
          <a:xfrm>
            <a:off x="678610" y="-84955"/>
            <a:ext cx="10515600" cy="1845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accent1">
                    <a:lumMod val="75000"/>
                  </a:schemeClr>
                </a:solidFill>
                <a:effectLst>
                  <a:outerShdw blurRad="38100" dist="38100" dir="2700000" algn="tl">
                    <a:srgbClr val="000000">
                      <a:alpha val="43137"/>
                    </a:srgbClr>
                  </a:outerShdw>
                </a:effectLst>
                <a:latin typeface="+mj-lt"/>
                <a:ea typeface="+mj-ea"/>
                <a:cs typeface="+mj-cs"/>
              </a:defRPr>
            </a:lvl1pPr>
          </a:lstStyle>
          <a:p>
            <a:pPr marL="12700">
              <a:lnSpc>
                <a:spcPct val="100000"/>
              </a:lnSpc>
              <a:spcBef>
                <a:spcPts val="105"/>
              </a:spcBef>
            </a:pPr>
            <a:r>
              <a:rPr lang="en-US" sz="4000" spc="-10" dirty="0">
                <a:solidFill>
                  <a:schemeClr val="accent1">
                    <a:lumMod val="50000"/>
                  </a:schemeClr>
                </a:solidFill>
                <a:effectLst/>
                <a:latin typeface="Calibri Light" panose="020F0302020204030204" pitchFamily="34" charset="0"/>
                <a:cs typeface="Calibri Light" panose="020F0302020204030204" pitchFamily="34" charset="0"/>
              </a:rPr>
              <a:t>Different Ways to Ask “What Matters to You?”</a:t>
            </a:r>
            <a:endParaRPr lang="en-US" dirty="0">
              <a:solidFill>
                <a:schemeClr val="accent1">
                  <a:lumMod val="50000"/>
                </a:schemeClr>
              </a:solidFill>
              <a:effectLst/>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92649" y="4993839"/>
            <a:ext cx="1241477" cy="1899019"/>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t="-1" r="45653" b="10060"/>
          <a:stretch/>
        </p:blipFill>
        <p:spPr>
          <a:xfrm rot="16200000" flipH="1" flipV="1">
            <a:off x="5787938" y="-4472601"/>
            <a:ext cx="616125" cy="12192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5871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TY PP Template " id="{10AF701C-2732-40D1-85E9-B7D14360B45C}" vid="{7F565997-BD33-4627-8167-6ADD7FECD82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2552</TotalTime>
  <Words>2869</Words>
  <Application>Microsoft Office PowerPoint</Application>
  <PresentationFormat>Widescreen</PresentationFormat>
  <Paragraphs>232</Paragraphs>
  <Slides>22</Slides>
  <Notes>22</Notes>
  <HiddenSlides>0</HiddenSlides>
  <MMClips>22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ＭＳ Ｐゴシック</vt:lpstr>
      <vt:lpstr>Arial</vt:lpstr>
      <vt:lpstr>Calibri</vt:lpstr>
      <vt:lpstr>Calibri Light</vt:lpstr>
      <vt:lpstr>Candara Light</vt:lpstr>
      <vt:lpstr>Constantia</vt:lpstr>
      <vt:lpstr>Gill Sans</vt:lpstr>
      <vt:lpstr>Symbol</vt:lpstr>
      <vt:lpstr>Times New Roman</vt:lpstr>
      <vt:lpstr>Office Theme</vt:lpstr>
      <vt:lpstr>Custom Design</vt:lpstr>
      <vt:lpstr>PowerPoint Presentation</vt:lpstr>
      <vt:lpstr>PowerPoint Presentation</vt:lpstr>
      <vt:lpstr>PowerPoint Presentation</vt:lpstr>
      <vt:lpstr>Agenda</vt:lpstr>
      <vt:lpstr>Have you ever asked anyone  ‘What Matters to You’ at work?</vt:lpstr>
      <vt:lpstr>Global: What Matters to You Across the World</vt:lpstr>
      <vt:lpstr>A simple approach </vt:lpstr>
      <vt:lpstr>The What Matters to You Method</vt:lpstr>
      <vt:lpstr>PowerPoint Presentation</vt:lpstr>
      <vt:lpstr>What is different about these 2 questions?</vt:lpstr>
      <vt:lpstr>Staff Engagement</vt:lpstr>
      <vt:lpstr>What is Joy in Work?</vt:lpstr>
      <vt:lpstr>What joy is not…</vt:lpstr>
      <vt:lpstr>What happens when joy is missing?</vt:lpstr>
      <vt:lpstr>Questions for Discussion</vt:lpstr>
      <vt:lpstr>Where do we start?</vt:lpstr>
      <vt:lpstr>Suite of Matching Tools Majority developed with patient/public input</vt:lpstr>
      <vt:lpstr>Suggested Tools/Resources</vt:lpstr>
      <vt:lpstr>PowerPoint Presentation</vt:lpstr>
      <vt:lpstr>PowerPoint Presentation</vt:lpstr>
      <vt:lpstr>PowerPoint Presentation</vt:lpstr>
      <vt:lpstr>Group Work: Brainstorm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Matters to You?</dc:title>
  <dc:creator>Christina McIntyre</dc:creator>
  <cp:lastModifiedBy>Kristine Crocker</cp:lastModifiedBy>
  <cp:revision>88</cp:revision>
  <cp:lastPrinted>2020-06-18T12:39:30Z</cp:lastPrinted>
  <dcterms:created xsi:type="dcterms:W3CDTF">2020-02-19T04:34:41Z</dcterms:created>
  <dcterms:modified xsi:type="dcterms:W3CDTF">2024-02-12T20:00:08Z</dcterms:modified>
</cp:coreProperties>
</file>